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57" r:id="rId4"/>
    <p:sldId id="259" r:id="rId5"/>
    <p:sldId id="286" r:id="rId6"/>
    <p:sldId id="287" r:id="rId7"/>
    <p:sldId id="260" r:id="rId8"/>
    <p:sldId id="261" r:id="rId9"/>
    <p:sldId id="265" r:id="rId10"/>
    <p:sldId id="262" r:id="rId11"/>
    <p:sldId id="263" r:id="rId12"/>
    <p:sldId id="264" r:id="rId13"/>
    <p:sldId id="266" r:id="rId14"/>
    <p:sldId id="267" r:id="rId15"/>
    <p:sldId id="268" r:id="rId16"/>
    <p:sldId id="269" r:id="rId17"/>
    <p:sldId id="271" r:id="rId18"/>
    <p:sldId id="270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2" r:id="rId28"/>
    <p:sldId id="283" r:id="rId29"/>
    <p:sldId id="281" r:id="rId30"/>
    <p:sldId id="280" r:id="rId31"/>
    <p:sldId id="284" r:id="rId3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93"/>
    <p:restoredTop sz="94731"/>
  </p:normalViewPr>
  <p:slideViewPr>
    <p:cSldViewPr snapToGrid="0">
      <p:cViewPr>
        <p:scale>
          <a:sx n="117" d="100"/>
          <a:sy n="117" d="100"/>
        </p:scale>
        <p:origin x="2288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C4745A-2C4D-9B44-9921-6C7C1A43FF0E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724DEF54-683E-FE43-996B-251822867884}">
      <dgm:prSet phldrT="[Tekst]" custT="1"/>
      <dgm:spPr/>
      <dgm:t>
        <a:bodyPr/>
        <a:lstStyle/>
        <a:p>
          <a:endParaRPr lang="pl-PL" sz="2400" dirty="0"/>
        </a:p>
        <a:p>
          <a:r>
            <a:rPr lang="pl-PL" sz="2400" dirty="0" err="1"/>
            <a:t>Prompt</a:t>
          </a:r>
          <a:endParaRPr lang="pl-PL" sz="2400" dirty="0"/>
        </a:p>
      </dgm:t>
    </dgm:pt>
    <dgm:pt modelId="{AD160FB9-218A-2A42-B7FB-8F24C6E72F7E}" type="parTrans" cxnId="{3AE23BA6-8651-BA4C-9067-2895031A5716}">
      <dgm:prSet/>
      <dgm:spPr/>
      <dgm:t>
        <a:bodyPr/>
        <a:lstStyle/>
        <a:p>
          <a:endParaRPr lang="pl-PL" sz="2400"/>
        </a:p>
      </dgm:t>
    </dgm:pt>
    <dgm:pt modelId="{D86D86DB-67A7-9A4A-92A1-180B51B4A8D1}" type="sibTrans" cxnId="{3AE23BA6-8651-BA4C-9067-2895031A5716}">
      <dgm:prSet/>
      <dgm:spPr/>
      <dgm:t>
        <a:bodyPr/>
        <a:lstStyle/>
        <a:p>
          <a:endParaRPr lang="pl-PL" sz="2400"/>
        </a:p>
      </dgm:t>
    </dgm:pt>
    <dgm:pt modelId="{AB0EDFF0-83BE-1342-8B8F-270196674623}">
      <dgm:prSet phldrT="[Tekst]"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pl-PL" sz="2400" dirty="0"/>
            <a:t>Java, </a:t>
          </a:r>
          <a:r>
            <a:rPr lang="pl-PL" sz="2400" dirty="0" err="1"/>
            <a:t>Python,C</a:t>
          </a:r>
          <a:r>
            <a:rPr lang="pl-PL" sz="2400" dirty="0"/>
            <a:t>#</a:t>
          </a:r>
        </a:p>
      </dgm:t>
    </dgm:pt>
    <dgm:pt modelId="{6C90F67A-0BF1-6D4A-81D7-26FA4A123D24}" type="parTrans" cxnId="{B0C3CF09-2B82-8641-BDAC-7E91FE97B34F}">
      <dgm:prSet/>
      <dgm:spPr/>
      <dgm:t>
        <a:bodyPr/>
        <a:lstStyle/>
        <a:p>
          <a:endParaRPr lang="pl-PL" sz="2400"/>
        </a:p>
      </dgm:t>
    </dgm:pt>
    <dgm:pt modelId="{D0C3B4B3-257C-904B-85B4-25833FB62228}" type="sibTrans" cxnId="{B0C3CF09-2B82-8641-BDAC-7E91FE97B34F}">
      <dgm:prSet/>
      <dgm:spPr/>
      <dgm:t>
        <a:bodyPr/>
        <a:lstStyle/>
        <a:p>
          <a:endParaRPr lang="pl-PL" sz="2400"/>
        </a:p>
      </dgm:t>
    </dgm:pt>
    <dgm:pt modelId="{8509BC44-6649-B242-AFD8-C5E8D2FB2121}">
      <dgm:prSet phldrT="[Tekst]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pl-PL" sz="2400" dirty="0"/>
            <a:t>C/C++</a:t>
          </a:r>
        </a:p>
      </dgm:t>
    </dgm:pt>
    <dgm:pt modelId="{965450F9-AB8E-1945-BBE6-3AF82DD05DBA}" type="parTrans" cxnId="{75C38813-22E1-2E4E-8C39-3A6532C0A5AB}">
      <dgm:prSet/>
      <dgm:spPr/>
      <dgm:t>
        <a:bodyPr/>
        <a:lstStyle/>
        <a:p>
          <a:endParaRPr lang="pl-PL" sz="2400"/>
        </a:p>
      </dgm:t>
    </dgm:pt>
    <dgm:pt modelId="{76CA36BF-0D49-904E-BF03-110578FAF2C2}" type="sibTrans" cxnId="{75C38813-22E1-2E4E-8C39-3A6532C0A5AB}">
      <dgm:prSet/>
      <dgm:spPr/>
      <dgm:t>
        <a:bodyPr/>
        <a:lstStyle/>
        <a:p>
          <a:endParaRPr lang="pl-PL" sz="2400"/>
        </a:p>
      </dgm:t>
    </dgm:pt>
    <dgm:pt modelId="{841BC43D-8B82-B849-96AE-0E7EC4965C2A}" type="pres">
      <dgm:prSet presAssocID="{0BC4745A-2C4D-9B44-9921-6C7C1A43FF0E}" presName="Name0" presStyleCnt="0">
        <dgm:presLayoutVars>
          <dgm:dir/>
          <dgm:animLvl val="lvl"/>
          <dgm:resizeHandles val="exact"/>
        </dgm:presLayoutVars>
      </dgm:prSet>
      <dgm:spPr/>
    </dgm:pt>
    <dgm:pt modelId="{449262B2-7471-454B-B51A-2CB624869530}" type="pres">
      <dgm:prSet presAssocID="{724DEF54-683E-FE43-996B-251822867884}" presName="Name8" presStyleCnt="0"/>
      <dgm:spPr/>
    </dgm:pt>
    <dgm:pt modelId="{A9F94B34-591A-024C-A9F2-A97C396456E0}" type="pres">
      <dgm:prSet presAssocID="{724DEF54-683E-FE43-996B-251822867884}" presName="level" presStyleLbl="node1" presStyleIdx="0" presStyleCnt="3">
        <dgm:presLayoutVars>
          <dgm:chMax val="1"/>
          <dgm:bulletEnabled val="1"/>
        </dgm:presLayoutVars>
      </dgm:prSet>
      <dgm:spPr/>
    </dgm:pt>
    <dgm:pt modelId="{0149A6E4-1A08-694E-A23D-F0B9C145256D}" type="pres">
      <dgm:prSet presAssocID="{724DEF54-683E-FE43-996B-25182286788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0A86E3CA-E813-C04C-9AA7-89B534BE3F7D}" type="pres">
      <dgm:prSet presAssocID="{AB0EDFF0-83BE-1342-8B8F-270196674623}" presName="Name8" presStyleCnt="0"/>
      <dgm:spPr/>
    </dgm:pt>
    <dgm:pt modelId="{56BD81FD-F78A-354A-AE87-575D456CD18B}" type="pres">
      <dgm:prSet presAssocID="{AB0EDFF0-83BE-1342-8B8F-270196674623}" presName="level" presStyleLbl="node1" presStyleIdx="1" presStyleCnt="3">
        <dgm:presLayoutVars>
          <dgm:chMax val="1"/>
          <dgm:bulletEnabled val="1"/>
        </dgm:presLayoutVars>
      </dgm:prSet>
      <dgm:spPr/>
    </dgm:pt>
    <dgm:pt modelId="{21C33508-B0E6-A346-AC93-9CB8A13CBEF7}" type="pres">
      <dgm:prSet presAssocID="{AB0EDFF0-83BE-1342-8B8F-270196674623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3AE53D6-644E-B94D-BFCD-1344BBEB6FED}" type="pres">
      <dgm:prSet presAssocID="{8509BC44-6649-B242-AFD8-C5E8D2FB2121}" presName="Name8" presStyleCnt="0"/>
      <dgm:spPr/>
    </dgm:pt>
    <dgm:pt modelId="{7F45041D-DEDF-9941-9AA0-50819F1453C8}" type="pres">
      <dgm:prSet presAssocID="{8509BC44-6649-B242-AFD8-C5E8D2FB2121}" presName="level" presStyleLbl="node1" presStyleIdx="2" presStyleCnt="3">
        <dgm:presLayoutVars>
          <dgm:chMax val="1"/>
          <dgm:bulletEnabled val="1"/>
        </dgm:presLayoutVars>
      </dgm:prSet>
      <dgm:spPr/>
    </dgm:pt>
    <dgm:pt modelId="{BE888BA7-1B7E-8E4B-8CEE-BBBB84D47285}" type="pres">
      <dgm:prSet presAssocID="{8509BC44-6649-B242-AFD8-C5E8D2FB2121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497C8203-CB83-F742-9B8C-B9E1ED3C9761}" type="presOf" srcId="{0BC4745A-2C4D-9B44-9921-6C7C1A43FF0E}" destId="{841BC43D-8B82-B849-96AE-0E7EC4965C2A}" srcOrd="0" destOrd="0" presId="urn:microsoft.com/office/officeart/2005/8/layout/pyramid1"/>
    <dgm:cxn modelId="{B0C3CF09-2B82-8641-BDAC-7E91FE97B34F}" srcId="{0BC4745A-2C4D-9B44-9921-6C7C1A43FF0E}" destId="{AB0EDFF0-83BE-1342-8B8F-270196674623}" srcOrd="1" destOrd="0" parTransId="{6C90F67A-0BF1-6D4A-81D7-26FA4A123D24}" sibTransId="{D0C3B4B3-257C-904B-85B4-25833FB62228}"/>
    <dgm:cxn modelId="{75C38813-22E1-2E4E-8C39-3A6532C0A5AB}" srcId="{0BC4745A-2C4D-9B44-9921-6C7C1A43FF0E}" destId="{8509BC44-6649-B242-AFD8-C5E8D2FB2121}" srcOrd="2" destOrd="0" parTransId="{965450F9-AB8E-1945-BBE6-3AF82DD05DBA}" sibTransId="{76CA36BF-0D49-904E-BF03-110578FAF2C2}"/>
    <dgm:cxn modelId="{A3F8C215-F706-AB40-A909-71A12C1825F7}" type="presOf" srcId="{8509BC44-6649-B242-AFD8-C5E8D2FB2121}" destId="{7F45041D-DEDF-9941-9AA0-50819F1453C8}" srcOrd="0" destOrd="0" presId="urn:microsoft.com/office/officeart/2005/8/layout/pyramid1"/>
    <dgm:cxn modelId="{94333A4B-D101-E343-8049-A051BB772097}" type="presOf" srcId="{8509BC44-6649-B242-AFD8-C5E8D2FB2121}" destId="{BE888BA7-1B7E-8E4B-8CEE-BBBB84D47285}" srcOrd="1" destOrd="0" presId="urn:microsoft.com/office/officeart/2005/8/layout/pyramid1"/>
    <dgm:cxn modelId="{63AA7755-B307-AA42-9AFF-A4C2EA19E162}" type="presOf" srcId="{AB0EDFF0-83BE-1342-8B8F-270196674623}" destId="{56BD81FD-F78A-354A-AE87-575D456CD18B}" srcOrd="0" destOrd="0" presId="urn:microsoft.com/office/officeart/2005/8/layout/pyramid1"/>
    <dgm:cxn modelId="{B019346B-CFBB-0143-B8BD-BCFF5E0963AD}" type="presOf" srcId="{724DEF54-683E-FE43-996B-251822867884}" destId="{0149A6E4-1A08-694E-A23D-F0B9C145256D}" srcOrd="1" destOrd="0" presId="urn:microsoft.com/office/officeart/2005/8/layout/pyramid1"/>
    <dgm:cxn modelId="{7AEFB695-12CD-4841-BE1C-5BB6D6374B96}" type="presOf" srcId="{AB0EDFF0-83BE-1342-8B8F-270196674623}" destId="{21C33508-B0E6-A346-AC93-9CB8A13CBEF7}" srcOrd="1" destOrd="0" presId="urn:microsoft.com/office/officeart/2005/8/layout/pyramid1"/>
    <dgm:cxn modelId="{3AE23BA6-8651-BA4C-9067-2895031A5716}" srcId="{0BC4745A-2C4D-9B44-9921-6C7C1A43FF0E}" destId="{724DEF54-683E-FE43-996B-251822867884}" srcOrd="0" destOrd="0" parTransId="{AD160FB9-218A-2A42-B7FB-8F24C6E72F7E}" sibTransId="{D86D86DB-67A7-9A4A-92A1-180B51B4A8D1}"/>
    <dgm:cxn modelId="{181B89F0-B535-7441-B428-30A91F1CB74A}" type="presOf" srcId="{724DEF54-683E-FE43-996B-251822867884}" destId="{A9F94B34-591A-024C-A9F2-A97C396456E0}" srcOrd="0" destOrd="0" presId="urn:microsoft.com/office/officeart/2005/8/layout/pyramid1"/>
    <dgm:cxn modelId="{9C178E20-765D-8B44-89A7-164032B3DA79}" type="presParOf" srcId="{841BC43D-8B82-B849-96AE-0E7EC4965C2A}" destId="{449262B2-7471-454B-B51A-2CB624869530}" srcOrd="0" destOrd="0" presId="urn:microsoft.com/office/officeart/2005/8/layout/pyramid1"/>
    <dgm:cxn modelId="{969CAA02-E70A-C942-B66A-E654664478EF}" type="presParOf" srcId="{449262B2-7471-454B-B51A-2CB624869530}" destId="{A9F94B34-591A-024C-A9F2-A97C396456E0}" srcOrd="0" destOrd="0" presId="urn:microsoft.com/office/officeart/2005/8/layout/pyramid1"/>
    <dgm:cxn modelId="{0AD71327-9D10-FD4F-B119-D1DB05C9CA47}" type="presParOf" srcId="{449262B2-7471-454B-B51A-2CB624869530}" destId="{0149A6E4-1A08-694E-A23D-F0B9C145256D}" srcOrd="1" destOrd="0" presId="urn:microsoft.com/office/officeart/2005/8/layout/pyramid1"/>
    <dgm:cxn modelId="{B60ED179-9094-F14E-90AC-9C18692E9515}" type="presParOf" srcId="{841BC43D-8B82-B849-96AE-0E7EC4965C2A}" destId="{0A86E3CA-E813-C04C-9AA7-89B534BE3F7D}" srcOrd="1" destOrd="0" presId="urn:microsoft.com/office/officeart/2005/8/layout/pyramid1"/>
    <dgm:cxn modelId="{1CAB93FF-141A-C94C-A6F6-791AF1B281BF}" type="presParOf" srcId="{0A86E3CA-E813-C04C-9AA7-89B534BE3F7D}" destId="{56BD81FD-F78A-354A-AE87-575D456CD18B}" srcOrd="0" destOrd="0" presId="urn:microsoft.com/office/officeart/2005/8/layout/pyramid1"/>
    <dgm:cxn modelId="{80B7189A-F513-F74C-BF5B-1E4061604B6D}" type="presParOf" srcId="{0A86E3CA-E813-C04C-9AA7-89B534BE3F7D}" destId="{21C33508-B0E6-A346-AC93-9CB8A13CBEF7}" srcOrd="1" destOrd="0" presId="urn:microsoft.com/office/officeart/2005/8/layout/pyramid1"/>
    <dgm:cxn modelId="{173969FC-B992-5D45-A41F-45DB623454B0}" type="presParOf" srcId="{841BC43D-8B82-B849-96AE-0E7EC4965C2A}" destId="{73AE53D6-644E-B94D-BFCD-1344BBEB6FED}" srcOrd="2" destOrd="0" presId="urn:microsoft.com/office/officeart/2005/8/layout/pyramid1"/>
    <dgm:cxn modelId="{A3D542B3-B278-8E44-BC3E-B31F6E388EB6}" type="presParOf" srcId="{73AE53D6-644E-B94D-BFCD-1344BBEB6FED}" destId="{7F45041D-DEDF-9941-9AA0-50819F1453C8}" srcOrd="0" destOrd="0" presId="urn:microsoft.com/office/officeart/2005/8/layout/pyramid1"/>
    <dgm:cxn modelId="{9885DDD2-9D9F-1648-8B1B-861370A526ED}" type="presParOf" srcId="{73AE53D6-644E-B94D-BFCD-1344BBEB6FED}" destId="{BE888BA7-1B7E-8E4B-8CEE-BBBB84D47285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24E010-7BB3-8D42-AE51-6BB470E0FDE7}" type="doc">
      <dgm:prSet loTypeId="urn:microsoft.com/office/officeart/2005/8/layout/vList2" loCatId="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pl-PL"/>
        </a:p>
      </dgm:t>
    </dgm:pt>
    <dgm:pt modelId="{AFB5EBB5-D12A-0046-AD64-F2D121EAFE2D}">
      <dgm:prSet phldrT="[Tekst]"/>
      <dgm:spPr>
        <a:solidFill>
          <a:schemeClr val="accent2"/>
        </a:solidFill>
      </dgm:spPr>
      <dgm:t>
        <a:bodyPr/>
        <a:lstStyle/>
        <a:p>
          <a:r>
            <a:rPr lang="pl-PL" dirty="0"/>
            <a:t>Persona</a:t>
          </a:r>
        </a:p>
      </dgm:t>
    </dgm:pt>
    <dgm:pt modelId="{B3472F7F-B7D9-FB47-A678-072CE7B9C591}" type="parTrans" cxnId="{A54AB20A-E977-1243-81CD-E4D0C4D0C184}">
      <dgm:prSet/>
      <dgm:spPr/>
      <dgm:t>
        <a:bodyPr/>
        <a:lstStyle/>
        <a:p>
          <a:endParaRPr lang="pl-PL"/>
        </a:p>
      </dgm:t>
    </dgm:pt>
    <dgm:pt modelId="{F26847EE-E93D-504C-8B70-C24A8049F354}" type="sibTrans" cxnId="{A54AB20A-E977-1243-81CD-E4D0C4D0C184}">
      <dgm:prSet/>
      <dgm:spPr/>
      <dgm:t>
        <a:bodyPr/>
        <a:lstStyle/>
        <a:p>
          <a:endParaRPr lang="pl-PL"/>
        </a:p>
      </dgm:t>
    </dgm:pt>
    <dgm:pt modelId="{7E23F90B-32D2-DE4D-8E75-DE146C55B375}">
      <dgm:prSet phldrT="[Tekst]"/>
      <dgm:spPr/>
      <dgm:t>
        <a:bodyPr/>
        <a:lstStyle/>
        <a:p>
          <a:r>
            <a:rPr lang="pl-PL" dirty="0"/>
            <a:t>Kim mam być</a:t>
          </a:r>
        </a:p>
      </dgm:t>
    </dgm:pt>
    <dgm:pt modelId="{F4F323ED-DF19-9146-A7C7-BC7536B25B6A}" type="parTrans" cxnId="{FB5BF0C3-72F5-1C4C-A8F2-CC3913A948EA}">
      <dgm:prSet/>
      <dgm:spPr/>
      <dgm:t>
        <a:bodyPr/>
        <a:lstStyle/>
        <a:p>
          <a:endParaRPr lang="pl-PL"/>
        </a:p>
      </dgm:t>
    </dgm:pt>
    <dgm:pt modelId="{EC981E3B-36F8-9E4F-B43B-D28682A6F9BD}" type="sibTrans" cxnId="{FB5BF0C3-72F5-1C4C-A8F2-CC3913A948EA}">
      <dgm:prSet/>
      <dgm:spPr/>
      <dgm:t>
        <a:bodyPr/>
        <a:lstStyle/>
        <a:p>
          <a:endParaRPr lang="pl-PL"/>
        </a:p>
      </dgm:t>
    </dgm:pt>
    <dgm:pt modelId="{FCA4CC6E-B2CC-0C41-BE71-AE541C5DA8D6}">
      <dgm:prSet phldrT="[Tekst]"/>
      <dgm:spPr>
        <a:solidFill>
          <a:schemeClr val="accent6"/>
        </a:solidFill>
      </dgm:spPr>
      <dgm:t>
        <a:bodyPr/>
        <a:lstStyle/>
        <a:p>
          <a:r>
            <a:rPr lang="pl-PL" dirty="0"/>
            <a:t>Instrukcja</a:t>
          </a:r>
        </a:p>
      </dgm:t>
    </dgm:pt>
    <dgm:pt modelId="{FD03C0D7-2F5C-3448-AF3B-F1D568081897}" type="parTrans" cxnId="{C700DFC7-122F-AF45-A70A-151A9CB24F90}">
      <dgm:prSet/>
      <dgm:spPr/>
      <dgm:t>
        <a:bodyPr/>
        <a:lstStyle/>
        <a:p>
          <a:endParaRPr lang="pl-PL"/>
        </a:p>
      </dgm:t>
    </dgm:pt>
    <dgm:pt modelId="{BDA78F98-C6F2-A244-8A32-F9727F964A3B}" type="sibTrans" cxnId="{C700DFC7-122F-AF45-A70A-151A9CB24F90}">
      <dgm:prSet/>
      <dgm:spPr/>
      <dgm:t>
        <a:bodyPr/>
        <a:lstStyle/>
        <a:p>
          <a:endParaRPr lang="pl-PL"/>
        </a:p>
      </dgm:t>
    </dgm:pt>
    <dgm:pt modelId="{3DE8D9BF-C20A-8C45-AD1C-421B02076939}">
      <dgm:prSet phldrT="[Tekst]"/>
      <dgm:spPr/>
      <dgm:t>
        <a:bodyPr/>
        <a:lstStyle/>
        <a:p>
          <a:r>
            <a:rPr lang="pl-PL" dirty="0"/>
            <a:t>Co mam zrobić</a:t>
          </a:r>
        </a:p>
      </dgm:t>
    </dgm:pt>
    <dgm:pt modelId="{2681D141-1A40-954E-864D-C72F07C29FCC}" type="parTrans" cxnId="{B1479250-49A9-564D-B79E-0F7AA86650E8}">
      <dgm:prSet/>
      <dgm:spPr/>
      <dgm:t>
        <a:bodyPr/>
        <a:lstStyle/>
        <a:p>
          <a:endParaRPr lang="pl-PL"/>
        </a:p>
      </dgm:t>
    </dgm:pt>
    <dgm:pt modelId="{E06B966F-1619-194A-9863-6B2A1226A5F7}" type="sibTrans" cxnId="{B1479250-49A9-564D-B79E-0F7AA86650E8}">
      <dgm:prSet/>
      <dgm:spPr/>
      <dgm:t>
        <a:bodyPr/>
        <a:lstStyle/>
        <a:p>
          <a:endParaRPr lang="pl-PL"/>
        </a:p>
      </dgm:t>
    </dgm:pt>
    <dgm:pt modelId="{C25CFD1E-C186-D24C-AFE4-3FDA97A72F62}">
      <dgm:prSet phldrT="[Tekst]"/>
      <dgm:spPr/>
      <dgm:t>
        <a:bodyPr/>
        <a:lstStyle/>
        <a:p>
          <a:r>
            <a:rPr lang="pl-PL" dirty="0"/>
            <a:t>Input</a:t>
          </a:r>
        </a:p>
      </dgm:t>
    </dgm:pt>
    <dgm:pt modelId="{E8AE2DBF-DA6F-A342-9157-1530A40A85A8}" type="parTrans" cxnId="{BEB35C92-ADED-544E-B6C0-5CDDF1F68704}">
      <dgm:prSet/>
      <dgm:spPr/>
      <dgm:t>
        <a:bodyPr/>
        <a:lstStyle/>
        <a:p>
          <a:endParaRPr lang="pl-PL"/>
        </a:p>
      </dgm:t>
    </dgm:pt>
    <dgm:pt modelId="{78734DA4-0A3A-8746-8417-CB539A421153}" type="sibTrans" cxnId="{BEB35C92-ADED-544E-B6C0-5CDDF1F68704}">
      <dgm:prSet/>
      <dgm:spPr/>
      <dgm:t>
        <a:bodyPr/>
        <a:lstStyle/>
        <a:p>
          <a:endParaRPr lang="pl-PL"/>
        </a:p>
      </dgm:t>
    </dgm:pt>
    <dgm:pt modelId="{5869D750-F3FB-1D4A-BBE2-046C75A8380D}">
      <dgm:prSet phldrT="[Tekst]"/>
      <dgm:spPr/>
      <dgm:t>
        <a:bodyPr/>
        <a:lstStyle/>
        <a:p>
          <a:r>
            <a:rPr lang="pl-PL" dirty="0"/>
            <a:t>Dane do sprawdzenia</a:t>
          </a:r>
        </a:p>
      </dgm:t>
    </dgm:pt>
    <dgm:pt modelId="{6B30AB4A-A471-344B-9F09-5BD105A5138C}" type="parTrans" cxnId="{1E1A83F6-2432-4A48-800C-31405D6BC83F}">
      <dgm:prSet/>
      <dgm:spPr/>
      <dgm:t>
        <a:bodyPr/>
        <a:lstStyle/>
        <a:p>
          <a:endParaRPr lang="pl-PL"/>
        </a:p>
      </dgm:t>
    </dgm:pt>
    <dgm:pt modelId="{02191B01-3973-6A4C-9ABD-08F14F709A53}" type="sibTrans" cxnId="{1E1A83F6-2432-4A48-800C-31405D6BC83F}">
      <dgm:prSet/>
      <dgm:spPr/>
      <dgm:t>
        <a:bodyPr/>
        <a:lstStyle/>
        <a:p>
          <a:endParaRPr lang="pl-PL"/>
        </a:p>
      </dgm:t>
    </dgm:pt>
    <dgm:pt modelId="{4A592B08-BD4F-EB4E-B634-09D43C81854C}">
      <dgm:prSet phldrT="[Tekst]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pl-PL" dirty="0"/>
            <a:t>Format</a:t>
          </a:r>
        </a:p>
      </dgm:t>
    </dgm:pt>
    <dgm:pt modelId="{B59225FE-74E5-D147-94C6-4645A55F6675}" type="parTrans" cxnId="{B0E1C6F6-F7BC-394D-A4FD-06427CD59325}">
      <dgm:prSet/>
      <dgm:spPr/>
      <dgm:t>
        <a:bodyPr/>
        <a:lstStyle/>
        <a:p>
          <a:endParaRPr lang="pl-PL"/>
        </a:p>
      </dgm:t>
    </dgm:pt>
    <dgm:pt modelId="{2C6B92BC-20FA-BC46-BB90-2395D787D885}" type="sibTrans" cxnId="{B0E1C6F6-F7BC-394D-A4FD-06427CD59325}">
      <dgm:prSet/>
      <dgm:spPr/>
      <dgm:t>
        <a:bodyPr/>
        <a:lstStyle/>
        <a:p>
          <a:endParaRPr lang="pl-PL"/>
        </a:p>
      </dgm:t>
    </dgm:pt>
    <dgm:pt modelId="{97324CB5-E178-2145-8E98-D29F4B9000F2}">
      <dgm:prSet phldrT="[Tekst]"/>
      <dgm:spPr/>
      <dgm:t>
        <a:bodyPr/>
        <a:lstStyle/>
        <a:p>
          <a:r>
            <a:rPr lang="pl-PL" dirty="0"/>
            <a:t>Oczekiwania co do formatu odpowiedzi</a:t>
          </a:r>
        </a:p>
      </dgm:t>
    </dgm:pt>
    <dgm:pt modelId="{E549F2F7-FB2D-BD44-9FDB-E2167DE0C6D7}" type="parTrans" cxnId="{B6C2F3D6-3511-224A-A119-8A4C84AEBF6C}">
      <dgm:prSet/>
      <dgm:spPr/>
      <dgm:t>
        <a:bodyPr/>
        <a:lstStyle/>
        <a:p>
          <a:endParaRPr lang="pl-PL"/>
        </a:p>
      </dgm:t>
    </dgm:pt>
    <dgm:pt modelId="{6C60ED93-59BD-494E-9F2A-14E1897B944A}" type="sibTrans" cxnId="{B6C2F3D6-3511-224A-A119-8A4C84AEBF6C}">
      <dgm:prSet/>
      <dgm:spPr/>
      <dgm:t>
        <a:bodyPr/>
        <a:lstStyle/>
        <a:p>
          <a:endParaRPr lang="pl-PL"/>
        </a:p>
      </dgm:t>
    </dgm:pt>
    <dgm:pt modelId="{D82654A1-5331-214E-82F3-7EEEEA2AA3EC}">
      <dgm:prSet phldrT="[Tekst]"/>
      <dgm:spPr>
        <a:solidFill>
          <a:schemeClr val="tx1"/>
        </a:solidFill>
      </dgm:spPr>
      <dgm:t>
        <a:bodyPr/>
        <a:lstStyle/>
        <a:p>
          <a:r>
            <a:rPr lang="pl-PL" dirty="0"/>
            <a:t>Dodatkowe informacje</a:t>
          </a:r>
        </a:p>
      </dgm:t>
    </dgm:pt>
    <dgm:pt modelId="{C164559A-C015-CC40-B713-06FF4CB2F3CB}" type="parTrans" cxnId="{B0C3FE0C-C133-0643-859C-C6DD201B4E51}">
      <dgm:prSet/>
      <dgm:spPr/>
      <dgm:t>
        <a:bodyPr/>
        <a:lstStyle/>
        <a:p>
          <a:endParaRPr lang="pl-PL"/>
        </a:p>
      </dgm:t>
    </dgm:pt>
    <dgm:pt modelId="{DBC7BA4F-B5F4-D148-AB8B-520668010B9C}" type="sibTrans" cxnId="{B0C3FE0C-C133-0643-859C-C6DD201B4E51}">
      <dgm:prSet/>
      <dgm:spPr/>
      <dgm:t>
        <a:bodyPr/>
        <a:lstStyle/>
        <a:p>
          <a:endParaRPr lang="pl-PL"/>
        </a:p>
      </dgm:t>
    </dgm:pt>
    <dgm:pt modelId="{C10C52A0-9A9B-0440-969D-37A0A9A4D502}">
      <dgm:prSet phldrT="[Tekst]"/>
      <dgm:spPr/>
      <dgm:t>
        <a:bodyPr/>
        <a:lstStyle/>
        <a:p>
          <a:r>
            <a:rPr lang="pl-PL" dirty="0"/>
            <a:t>Kontekst który pomaga modelowi nauczyć się /przykład itp.</a:t>
          </a:r>
        </a:p>
      </dgm:t>
    </dgm:pt>
    <dgm:pt modelId="{348469A5-25A6-3F4D-A005-38068CBACD95}" type="parTrans" cxnId="{0B6480FD-B885-CB4E-BAAC-07CBC6CB0725}">
      <dgm:prSet/>
      <dgm:spPr/>
      <dgm:t>
        <a:bodyPr/>
        <a:lstStyle/>
        <a:p>
          <a:endParaRPr lang="pl-PL"/>
        </a:p>
      </dgm:t>
    </dgm:pt>
    <dgm:pt modelId="{52EFC5AC-9EC5-294F-BAF5-46364958C5DE}" type="sibTrans" cxnId="{0B6480FD-B885-CB4E-BAAC-07CBC6CB0725}">
      <dgm:prSet/>
      <dgm:spPr/>
      <dgm:t>
        <a:bodyPr/>
        <a:lstStyle/>
        <a:p>
          <a:endParaRPr lang="pl-PL"/>
        </a:p>
      </dgm:t>
    </dgm:pt>
    <dgm:pt modelId="{7C686B27-6D47-2E43-8D75-A6158D23CF38}" type="pres">
      <dgm:prSet presAssocID="{CB24E010-7BB3-8D42-AE51-6BB470E0FDE7}" presName="linear" presStyleCnt="0">
        <dgm:presLayoutVars>
          <dgm:animLvl val="lvl"/>
          <dgm:resizeHandles val="exact"/>
        </dgm:presLayoutVars>
      </dgm:prSet>
      <dgm:spPr/>
    </dgm:pt>
    <dgm:pt modelId="{8A8A019D-FD22-A044-BAA0-65741DF6C02E}" type="pres">
      <dgm:prSet presAssocID="{AFB5EBB5-D12A-0046-AD64-F2D121EAFE2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5EAE267-C96C-2547-9576-63BF95285853}" type="pres">
      <dgm:prSet presAssocID="{AFB5EBB5-D12A-0046-AD64-F2D121EAFE2D}" presName="childText" presStyleLbl="revTx" presStyleIdx="0" presStyleCnt="5" custLinFactNeighborY="1198">
        <dgm:presLayoutVars>
          <dgm:bulletEnabled val="1"/>
        </dgm:presLayoutVars>
      </dgm:prSet>
      <dgm:spPr/>
    </dgm:pt>
    <dgm:pt modelId="{7C64CD7C-4D99-6744-945C-6B89A03A0346}" type="pres">
      <dgm:prSet presAssocID="{FCA4CC6E-B2CC-0C41-BE71-AE541C5DA8D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142F517-17D2-0144-8A04-0BED9FB3C6E9}" type="pres">
      <dgm:prSet presAssocID="{FCA4CC6E-B2CC-0C41-BE71-AE541C5DA8D6}" presName="childText" presStyleLbl="revTx" presStyleIdx="1" presStyleCnt="5">
        <dgm:presLayoutVars>
          <dgm:bulletEnabled val="1"/>
        </dgm:presLayoutVars>
      </dgm:prSet>
      <dgm:spPr/>
    </dgm:pt>
    <dgm:pt modelId="{E4913DB2-7315-0E42-BBF1-8A924DCB8FE6}" type="pres">
      <dgm:prSet presAssocID="{C25CFD1E-C186-D24C-AFE4-3FDA97A72F6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16132F5-822F-084B-808C-AF6ACFBB08F7}" type="pres">
      <dgm:prSet presAssocID="{C25CFD1E-C186-D24C-AFE4-3FDA97A72F62}" presName="childText" presStyleLbl="revTx" presStyleIdx="2" presStyleCnt="5">
        <dgm:presLayoutVars>
          <dgm:bulletEnabled val="1"/>
        </dgm:presLayoutVars>
      </dgm:prSet>
      <dgm:spPr/>
    </dgm:pt>
    <dgm:pt modelId="{62D1331D-CA8F-FA47-82FB-96B316BF64D4}" type="pres">
      <dgm:prSet presAssocID="{4A592B08-BD4F-EB4E-B634-09D43C81854C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0010633-8717-F64C-98E7-6F0EDF4FC7C2}" type="pres">
      <dgm:prSet presAssocID="{4A592B08-BD4F-EB4E-B634-09D43C81854C}" presName="childText" presStyleLbl="revTx" presStyleIdx="3" presStyleCnt="5">
        <dgm:presLayoutVars>
          <dgm:bulletEnabled val="1"/>
        </dgm:presLayoutVars>
      </dgm:prSet>
      <dgm:spPr/>
    </dgm:pt>
    <dgm:pt modelId="{3C4902AC-49C6-5B4A-93E2-315B1C7A3900}" type="pres">
      <dgm:prSet presAssocID="{D82654A1-5331-214E-82F3-7EEEEA2AA3EC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342CA5EE-95D1-B649-8E98-1C07ACEB508A}" type="pres">
      <dgm:prSet presAssocID="{D82654A1-5331-214E-82F3-7EEEEA2AA3EC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A54AB20A-E977-1243-81CD-E4D0C4D0C184}" srcId="{CB24E010-7BB3-8D42-AE51-6BB470E0FDE7}" destId="{AFB5EBB5-D12A-0046-AD64-F2D121EAFE2D}" srcOrd="0" destOrd="0" parTransId="{B3472F7F-B7D9-FB47-A678-072CE7B9C591}" sibTransId="{F26847EE-E93D-504C-8B70-C24A8049F354}"/>
    <dgm:cxn modelId="{B0C3FE0C-C133-0643-859C-C6DD201B4E51}" srcId="{CB24E010-7BB3-8D42-AE51-6BB470E0FDE7}" destId="{D82654A1-5331-214E-82F3-7EEEEA2AA3EC}" srcOrd="4" destOrd="0" parTransId="{C164559A-C015-CC40-B713-06FF4CB2F3CB}" sibTransId="{DBC7BA4F-B5F4-D148-AB8B-520668010B9C}"/>
    <dgm:cxn modelId="{943A5522-B624-2649-BB84-7A7CC3393273}" type="presOf" srcId="{FCA4CC6E-B2CC-0C41-BE71-AE541C5DA8D6}" destId="{7C64CD7C-4D99-6744-945C-6B89A03A0346}" srcOrd="0" destOrd="0" presId="urn:microsoft.com/office/officeart/2005/8/layout/vList2"/>
    <dgm:cxn modelId="{349F7D27-808E-834E-A01C-B15CE4563FD4}" type="presOf" srcId="{CB24E010-7BB3-8D42-AE51-6BB470E0FDE7}" destId="{7C686B27-6D47-2E43-8D75-A6158D23CF38}" srcOrd="0" destOrd="0" presId="urn:microsoft.com/office/officeart/2005/8/layout/vList2"/>
    <dgm:cxn modelId="{25E20529-F8FD-0C45-9861-00DD7ABF7064}" type="presOf" srcId="{D82654A1-5331-214E-82F3-7EEEEA2AA3EC}" destId="{3C4902AC-49C6-5B4A-93E2-315B1C7A3900}" srcOrd="0" destOrd="0" presId="urn:microsoft.com/office/officeart/2005/8/layout/vList2"/>
    <dgm:cxn modelId="{40032A34-B014-D14C-949A-5942AA8929DC}" type="presOf" srcId="{3DE8D9BF-C20A-8C45-AD1C-421B02076939}" destId="{F142F517-17D2-0144-8A04-0BED9FB3C6E9}" srcOrd="0" destOrd="0" presId="urn:microsoft.com/office/officeart/2005/8/layout/vList2"/>
    <dgm:cxn modelId="{F38A283C-7557-A847-837D-7507E00BFABA}" type="presOf" srcId="{C10C52A0-9A9B-0440-969D-37A0A9A4D502}" destId="{342CA5EE-95D1-B649-8E98-1C07ACEB508A}" srcOrd="0" destOrd="0" presId="urn:microsoft.com/office/officeart/2005/8/layout/vList2"/>
    <dgm:cxn modelId="{B1479250-49A9-564D-B79E-0F7AA86650E8}" srcId="{FCA4CC6E-B2CC-0C41-BE71-AE541C5DA8D6}" destId="{3DE8D9BF-C20A-8C45-AD1C-421B02076939}" srcOrd="0" destOrd="0" parTransId="{2681D141-1A40-954E-864D-C72F07C29FCC}" sibTransId="{E06B966F-1619-194A-9863-6B2A1226A5F7}"/>
    <dgm:cxn modelId="{247CD45D-9156-AA4A-B3A2-A90ADEC76134}" type="presOf" srcId="{C25CFD1E-C186-D24C-AFE4-3FDA97A72F62}" destId="{E4913DB2-7315-0E42-BBF1-8A924DCB8FE6}" srcOrd="0" destOrd="0" presId="urn:microsoft.com/office/officeart/2005/8/layout/vList2"/>
    <dgm:cxn modelId="{84121D61-BB00-1747-887A-2F01CDEF897D}" type="presOf" srcId="{7E23F90B-32D2-DE4D-8E75-DE146C55B375}" destId="{35EAE267-C96C-2547-9576-63BF95285853}" srcOrd="0" destOrd="0" presId="urn:microsoft.com/office/officeart/2005/8/layout/vList2"/>
    <dgm:cxn modelId="{3E6CA382-FD05-E24C-A0B5-4AFCA8A2BDEF}" type="presOf" srcId="{5869D750-F3FB-1D4A-BBE2-046C75A8380D}" destId="{716132F5-822F-084B-808C-AF6ACFBB08F7}" srcOrd="0" destOrd="0" presId="urn:microsoft.com/office/officeart/2005/8/layout/vList2"/>
    <dgm:cxn modelId="{BEB35C92-ADED-544E-B6C0-5CDDF1F68704}" srcId="{CB24E010-7BB3-8D42-AE51-6BB470E0FDE7}" destId="{C25CFD1E-C186-D24C-AFE4-3FDA97A72F62}" srcOrd="2" destOrd="0" parTransId="{E8AE2DBF-DA6F-A342-9157-1530A40A85A8}" sibTransId="{78734DA4-0A3A-8746-8417-CB539A421153}"/>
    <dgm:cxn modelId="{F3F87EB6-E31F-2F4B-A684-CADB41593D7D}" type="presOf" srcId="{4A592B08-BD4F-EB4E-B634-09D43C81854C}" destId="{62D1331D-CA8F-FA47-82FB-96B316BF64D4}" srcOrd="0" destOrd="0" presId="urn:microsoft.com/office/officeart/2005/8/layout/vList2"/>
    <dgm:cxn modelId="{FB5BF0C3-72F5-1C4C-A8F2-CC3913A948EA}" srcId="{AFB5EBB5-D12A-0046-AD64-F2D121EAFE2D}" destId="{7E23F90B-32D2-DE4D-8E75-DE146C55B375}" srcOrd="0" destOrd="0" parTransId="{F4F323ED-DF19-9146-A7C7-BC7536B25B6A}" sibTransId="{EC981E3B-36F8-9E4F-B43B-D28682A6F9BD}"/>
    <dgm:cxn modelId="{C700DFC7-122F-AF45-A70A-151A9CB24F90}" srcId="{CB24E010-7BB3-8D42-AE51-6BB470E0FDE7}" destId="{FCA4CC6E-B2CC-0C41-BE71-AE541C5DA8D6}" srcOrd="1" destOrd="0" parTransId="{FD03C0D7-2F5C-3448-AF3B-F1D568081897}" sibTransId="{BDA78F98-C6F2-A244-8A32-F9727F964A3B}"/>
    <dgm:cxn modelId="{B6C2F3D6-3511-224A-A119-8A4C84AEBF6C}" srcId="{4A592B08-BD4F-EB4E-B634-09D43C81854C}" destId="{97324CB5-E178-2145-8E98-D29F4B9000F2}" srcOrd="0" destOrd="0" parTransId="{E549F2F7-FB2D-BD44-9FDB-E2167DE0C6D7}" sibTransId="{6C60ED93-59BD-494E-9F2A-14E1897B944A}"/>
    <dgm:cxn modelId="{C5610CE2-0BE7-A049-BEB9-74DF12B7F086}" type="presOf" srcId="{AFB5EBB5-D12A-0046-AD64-F2D121EAFE2D}" destId="{8A8A019D-FD22-A044-BAA0-65741DF6C02E}" srcOrd="0" destOrd="0" presId="urn:microsoft.com/office/officeart/2005/8/layout/vList2"/>
    <dgm:cxn modelId="{1E1A83F6-2432-4A48-800C-31405D6BC83F}" srcId="{C25CFD1E-C186-D24C-AFE4-3FDA97A72F62}" destId="{5869D750-F3FB-1D4A-BBE2-046C75A8380D}" srcOrd="0" destOrd="0" parTransId="{6B30AB4A-A471-344B-9F09-5BD105A5138C}" sibTransId="{02191B01-3973-6A4C-9ABD-08F14F709A53}"/>
    <dgm:cxn modelId="{B0E1C6F6-F7BC-394D-A4FD-06427CD59325}" srcId="{CB24E010-7BB3-8D42-AE51-6BB470E0FDE7}" destId="{4A592B08-BD4F-EB4E-B634-09D43C81854C}" srcOrd="3" destOrd="0" parTransId="{B59225FE-74E5-D147-94C6-4645A55F6675}" sibTransId="{2C6B92BC-20FA-BC46-BB90-2395D787D885}"/>
    <dgm:cxn modelId="{513F78FC-B8EE-894D-BF4F-C0DF8D32EFE2}" type="presOf" srcId="{97324CB5-E178-2145-8E98-D29F4B9000F2}" destId="{50010633-8717-F64C-98E7-6F0EDF4FC7C2}" srcOrd="0" destOrd="0" presId="urn:microsoft.com/office/officeart/2005/8/layout/vList2"/>
    <dgm:cxn modelId="{0B6480FD-B885-CB4E-BAAC-07CBC6CB0725}" srcId="{D82654A1-5331-214E-82F3-7EEEEA2AA3EC}" destId="{C10C52A0-9A9B-0440-969D-37A0A9A4D502}" srcOrd="0" destOrd="0" parTransId="{348469A5-25A6-3F4D-A005-38068CBACD95}" sibTransId="{52EFC5AC-9EC5-294F-BAF5-46364958C5DE}"/>
    <dgm:cxn modelId="{85301E9A-343C-BD42-BCAF-3B51711715A9}" type="presParOf" srcId="{7C686B27-6D47-2E43-8D75-A6158D23CF38}" destId="{8A8A019D-FD22-A044-BAA0-65741DF6C02E}" srcOrd="0" destOrd="0" presId="urn:microsoft.com/office/officeart/2005/8/layout/vList2"/>
    <dgm:cxn modelId="{92158CE8-5977-A54A-85A1-3F284DFACD2C}" type="presParOf" srcId="{7C686B27-6D47-2E43-8D75-A6158D23CF38}" destId="{35EAE267-C96C-2547-9576-63BF95285853}" srcOrd="1" destOrd="0" presId="urn:microsoft.com/office/officeart/2005/8/layout/vList2"/>
    <dgm:cxn modelId="{4B9C9996-1933-B54B-AC7A-34EA17B9DDA7}" type="presParOf" srcId="{7C686B27-6D47-2E43-8D75-A6158D23CF38}" destId="{7C64CD7C-4D99-6744-945C-6B89A03A0346}" srcOrd="2" destOrd="0" presId="urn:microsoft.com/office/officeart/2005/8/layout/vList2"/>
    <dgm:cxn modelId="{CEDEC8B5-C9E9-9344-B5C2-8A8786881345}" type="presParOf" srcId="{7C686B27-6D47-2E43-8D75-A6158D23CF38}" destId="{F142F517-17D2-0144-8A04-0BED9FB3C6E9}" srcOrd="3" destOrd="0" presId="urn:microsoft.com/office/officeart/2005/8/layout/vList2"/>
    <dgm:cxn modelId="{05DA4A6B-2BBD-CE43-8E67-E3BC3A8BABE5}" type="presParOf" srcId="{7C686B27-6D47-2E43-8D75-A6158D23CF38}" destId="{E4913DB2-7315-0E42-BBF1-8A924DCB8FE6}" srcOrd="4" destOrd="0" presId="urn:microsoft.com/office/officeart/2005/8/layout/vList2"/>
    <dgm:cxn modelId="{AE27EAAA-9D58-CB42-B72B-2A2DDD793803}" type="presParOf" srcId="{7C686B27-6D47-2E43-8D75-A6158D23CF38}" destId="{716132F5-822F-084B-808C-AF6ACFBB08F7}" srcOrd="5" destOrd="0" presId="urn:microsoft.com/office/officeart/2005/8/layout/vList2"/>
    <dgm:cxn modelId="{B1E44E36-B918-7346-B09B-45A4603648B7}" type="presParOf" srcId="{7C686B27-6D47-2E43-8D75-A6158D23CF38}" destId="{62D1331D-CA8F-FA47-82FB-96B316BF64D4}" srcOrd="6" destOrd="0" presId="urn:microsoft.com/office/officeart/2005/8/layout/vList2"/>
    <dgm:cxn modelId="{D29445E3-0249-214C-AC8C-E19F7C948062}" type="presParOf" srcId="{7C686B27-6D47-2E43-8D75-A6158D23CF38}" destId="{50010633-8717-F64C-98E7-6F0EDF4FC7C2}" srcOrd="7" destOrd="0" presId="urn:microsoft.com/office/officeart/2005/8/layout/vList2"/>
    <dgm:cxn modelId="{0FBB0A40-F046-5846-A4C5-8A467C5D7F46}" type="presParOf" srcId="{7C686B27-6D47-2E43-8D75-A6158D23CF38}" destId="{3C4902AC-49C6-5B4A-93E2-315B1C7A3900}" srcOrd="8" destOrd="0" presId="urn:microsoft.com/office/officeart/2005/8/layout/vList2"/>
    <dgm:cxn modelId="{38D6D2F0-C5AA-554F-BAC0-980FECD5D631}" type="presParOf" srcId="{7C686B27-6D47-2E43-8D75-A6158D23CF38}" destId="{342CA5EE-95D1-B649-8E98-1C07ACEB508A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F94B34-591A-024C-A9F2-A97C396456E0}">
      <dsp:nvSpPr>
        <dsp:cNvPr id="0" name=""/>
        <dsp:cNvSpPr/>
      </dsp:nvSpPr>
      <dsp:spPr>
        <a:xfrm>
          <a:off x="1596226" y="0"/>
          <a:ext cx="1596226" cy="1187694"/>
        </a:xfrm>
        <a:prstGeom prst="trapezoid">
          <a:avLst>
            <a:gd name="adj" fmla="val 6719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l-PL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 err="1"/>
            <a:t>Prompt</a:t>
          </a:r>
          <a:endParaRPr lang="pl-PL" sz="2400" kern="1200" dirty="0"/>
        </a:p>
      </dsp:txBody>
      <dsp:txXfrm>
        <a:off x="1596226" y="0"/>
        <a:ext cx="1596226" cy="1187694"/>
      </dsp:txXfrm>
    </dsp:sp>
    <dsp:sp modelId="{56BD81FD-F78A-354A-AE87-575D456CD18B}">
      <dsp:nvSpPr>
        <dsp:cNvPr id="0" name=""/>
        <dsp:cNvSpPr/>
      </dsp:nvSpPr>
      <dsp:spPr>
        <a:xfrm>
          <a:off x="798113" y="1187694"/>
          <a:ext cx="3192452" cy="1187694"/>
        </a:xfrm>
        <a:prstGeom prst="trapezoid">
          <a:avLst>
            <a:gd name="adj" fmla="val 67198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/>
            <a:t>Java, </a:t>
          </a:r>
          <a:r>
            <a:rPr lang="pl-PL" sz="2400" kern="1200" dirty="0" err="1"/>
            <a:t>Python,C</a:t>
          </a:r>
          <a:r>
            <a:rPr lang="pl-PL" sz="2400" kern="1200" dirty="0"/>
            <a:t>#</a:t>
          </a:r>
        </a:p>
      </dsp:txBody>
      <dsp:txXfrm>
        <a:off x="1356792" y="1187694"/>
        <a:ext cx="2075093" cy="1187694"/>
      </dsp:txXfrm>
    </dsp:sp>
    <dsp:sp modelId="{7F45041D-DEDF-9941-9AA0-50819F1453C8}">
      <dsp:nvSpPr>
        <dsp:cNvPr id="0" name=""/>
        <dsp:cNvSpPr/>
      </dsp:nvSpPr>
      <dsp:spPr>
        <a:xfrm>
          <a:off x="0" y="2375389"/>
          <a:ext cx="4788678" cy="1187694"/>
        </a:xfrm>
        <a:prstGeom prst="trapezoid">
          <a:avLst>
            <a:gd name="adj" fmla="val 67198"/>
          </a:avLst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/>
            <a:t>C/C++</a:t>
          </a:r>
        </a:p>
      </dsp:txBody>
      <dsp:txXfrm>
        <a:off x="838018" y="2375389"/>
        <a:ext cx="3112640" cy="11876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8A019D-FD22-A044-BAA0-65741DF6C02E}">
      <dsp:nvSpPr>
        <dsp:cNvPr id="0" name=""/>
        <dsp:cNvSpPr/>
      </dsp:nvSpPr>
      <dsp:spPr>
        <a:xfrm>
          <a:off x="0" y="25311"/>
          <a:ext cx="7528768" cy="575639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/>
            <a:t>Persona</a:t>
          </a:r>
        </a:p>
      </dsp:txBody>
      <dsp:txXfrm>
        <a:off x="28100" y="53411"/>
        <a:ext cx="7472568" cy="519439"/>
      </dsp:txXfrm>
    </dsp:sp>
    <dsp:sp modelId="{35EAE267-C96C-2547-9576-63BF95285853}">
      <dsp:nvSpPr>
        <dsp:cNvPr id="0" name=""/>
        <dsp:cNvSpPr/>
      </dsp:nvSpPr>
      <dsp:spPr>
        <a:xfrm>
          <a:off x="0" y="607847"/>
          <a:ext cx="7528768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9038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1900" kern="1200" dirty="0"/>
            <a:t>Kim mam być</a:t>
          </a:r>
        </a:p>
      </dsp:txBody>
      <dsp:txXfrm>
        <a:off x="0" y="607847"/>
        <a:ext cx="7528768" cy="397440"/>
      </dsp:txXfrm>
    </dsp:sp>
    <dsp:sp modelId="{7C64CD7C-4D99-6744-945C-6B89A03A0346}">
      <dsp:nvSpPr>
        <dsp:cNvPr id="0" name=""/>
        <dsp:cNvSpPr/>
      </dsp:nvSpPr>
      <dsp:spPr>
        <a:xfrm>
          <a:off x="0" y="998391"/>
          <a:ext cx="7528768" cy="575639"/>
        </a:xfrm>
        <a:prstGeom prst="round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/>
            <a:t>Instrukcja</a:t>
          </a:r>
        </a:p>
      </dsp:txBody>
      <dsp:txXfrm>
        <a:off x="28100" y="1026491"/>
        <a:ext cx="7472568" cy="519439"/>
      </dsp:txXfrm>
    </dsp:sp>
    <dsp:sp modelId="{F142F517-17D2-0144-8A04-0BED9FB3C6E9}">
      <dsp:nvSpPr>
        <dsp:cNvPr id="0" name=""/>
        <dsp:cNvSpPr/>
      </dsp:nvSpPr>
      <dsp:spPr>
        <a:xfrm>
          <a:off x="0" y="1574030"/>
          <a:ext cx="7528768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9038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1900" kern="1200" dirty="0"/>
            <a:t>Co mam zrobić</a:t>
          </a:r>
        </a:p>
      </dsp:txBody>
      <dsp:txXfrm>
        <a:off x="0" y="1574030"/>
        <a:ext cx="7528768" cy="397440"/>
      </dsp:txXfrm>
    </dsp:sp>
    <dsp:sp modelId="{E4913DB2-7315-0E42-BBF1-8A924DCB8FE6}">
      <dsp:nvSpPr>
        <dsp:cNvPr id="0" name=""/>
        <dsp:cNvSpPr/>
      </dsp:nvSpPr>
      <dsp:spPr>
        <a:xfrm>
          <a:off x="0" y="1971470"/>
          <a:ext cx="7528768" cy="575639"/>
        </a:xfrm>
        <a:prstGeom prst="roundRect">
          <a:avLst/>
        </a:prstGeom>
        <a:solidFill>
          <a:schemeClr val="accent1">
            <a:shade val="80000"/>
            <a:hueOff val="174641"/>
            <a:satOff val="-3128"/>
            <a:lumOff val="132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/>
            <a:t>Input</a:t>
          </a:r>
        </a:p>
      </dsp:txBody>
      <dsp:txXfrm>
        <a:off x="28100" y="1999570"/>
        <a:ext cx="7472568" cy="519439"/>
      </dsp:txXfrm>
    </dsp:sp>
    <dsp:sp modelId="{716132F5-822F-084B-808C-AF6ACFBB08F7}">
      <dsp:nvSpPr>
        <dsp:cNvPr id="0" name=""/>
        <dsp:cNvSpPr/>
      </dsp:nvSpPr>
      <dsp:spPr>
        <a:xfrm>
          <a:off x="0" y="2547110"/>
          <a:ext cx="7528768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9038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1900" kern="1200" dirty="0"/>
            <a:t>Dane do sprawdzenia</a:t>
          </a:r>
        </a:p>
      </dsp:txBody>
      <dsp:txXfrm>
        <a:off x="0" y="2547110"/>
        <a:ext cx="7528768" cy="397440"/>
      </dsp:txXfrm>
    </dsp:sp>
    <dsp:sp modelId="{62D1331D-CA8F-FA47-82FB-96B316BF64D4}">
      <dsp:nvSpPr>
        <dsp:cNvPr id="0" name=""/>
        <dsp:cNvSpPr/>
      </dsp:nvSpPr>
      <dsp:spPr>
        <a:xfrm>
          <a:off x="0" y="2944551"/>
          <a:ext cx="7528768" cy="575639"/>
        </a:xfrm>
        <a:prstGeom prst="round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/>
            <a:t>Format</a:t>
          </a:r>
        </a:p>
      </dsp:txBody>
      <dsp:txXfrm>
        <a:off x="28100" y="2972651"/>
        <a:ext cx="7472568" cy="519439"/>
      </dsp:txXfrm>
    </dsp:sp>
    <dsp:sp modelId="{50010633-8717-F64C-98E7-6F0EDF4FC7C2}">
      <dsp:nvSpPr>
        <dsp:cNvPr id="0" name=""/>
        <dsp:cNvSpPr/>
      </dsp:nvSpPr>
      <dsp:spPr>
        <a:xfrm>
          <a:off x="0" y="3520191"/>
          <a:ext cx="7528768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9038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1900" kern="1200" dirty="0"/>
            <a:t>Oczekiwania co do formatu odpowiedzi</a:t>
          </a:r>
        </a:p>
      </dsp:txBody>
      <dsp:txXfrm>
        <a:off x="0" y="3520191"/>
        <a:ext cx="7528768" cy="397440"/>
      </dsp:txXfrm>
    </dsp:sp>
    <dsp:sp modelId="{3C4902AC-49C6-5B4A-93E2-315B1C7A3900}">
      <dsp:nvSpPr>
        <dsp:cNvPr id="0" name=""/>
        <dsp:cNvSpPr/>
      </dsp:nvSpPr>
      <dsp:spPr>
        <a:xfrm>
          <a:off x="0" y="3917631"/>
          <a:ext cx="7528768" cy="575639"/>
        </a:xfrm>
        <a:prstGeom prst="round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/>
            <a:t>Dodatkowe informacje</a:t>
          </a:r>
        </a:p>
      </dsp:txBody>
      <dsp:txXfrm>
        <a:off x="28100" y="3945731"/>
        <a:ext cx="7472568" cy="519439"/>
      </dsp:txXfrm>
    </dsp:sp>
    <dsp:sp modelId="{342CA5EE-95D1-B649-8E98-1C07ACEB508A}">
      <dsp:nvSpPr>
        <dsp:cNvPr id="0" name=""/>
        <dsp:cNvSpPr/>
      </dsp:nvSpPr>
      <dsp:spPr>
        <a:xfrm>
          <a:off x="0" y="4493271"/>
          <a:ext cx="7528768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9038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1900" kern="1200" dirty="0"/>
            <a:t>Kontekst który pomaga modelowi nauczyć się /przykład itp.</a:t>
          </a:r>
        </a:p>
      </dsp:txBody>
      <dsp:txXfrm>
        <a:off x="0" y="4493271"/>
        <a:ext cx="7528768" cy="3974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16T15:52:22.54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24575,'6'3'0,"3"3"0,27 30 0,18 17 0,10 11-1552,-2-8 0,5 2 1552,-13-9 0,1 0 0,18 12 0,3 3 0,-19-15 0,0 0 0,0 0-658,-5-6 0,-1-1 0,1 2 658,7 6 0,1 1 0,1 1-1134,3 3 0,0 1 1,1 2 1133,7 7 0,1 2 0,0 1-728,-15-14 0,1 0 1,0 1-1,1 0 728,2 3 0,1 0 0,0 0 0,-2-1 0,-6-4 0,-1-1 0,0-1 0,1 2 0,3 3 0,1 1 0,0 0 0,-1-1 0,-3-2 0,-1 0 0,0 0 0,0 1 0,4 4 0,0 0 0,0 2 0,-1-1 0,-2-2 0,0 1 0,0 0 0,-2 0 0,-3-2 0,-2 1 0,0-1 0,1 1 0,-1 1 0,0 0 0,0 0 0,1 2 0,5 6 0,1 1 0,0 1 0,-1-2 0,-4-3 0,-1-1 0,1 0 0,1 1-401,9 9 1,3 1 0,0 1 0,0-3 400,-7-5 0,0-2 0,0 0 0,1 0 0,3 2 0,0-1 0,1 1 0,-1-1 0,0-1 0,1 0 0,-1-1 0,-1 0-186,-4-3 1,-1 0 0,0 0 0,0-2 185,0 0 0,1-2 0,0 0 0,-2 0 0,12 13 0,-2 0 0,1-3 0,-1-5 0,1-2 0,-2-1 256,-6-3 0,-2-2 0,-1-2-256,21 15 0,-1-2 0,-23-16 0,-1 0 0,-1-2 0,10 8 0,0-1 0,6 9 0,0 3 0,-1 1 0,0-1 0,-1-3 0,0 0 0,-13-12 0,2 3 0,0-1 0,-1 0 0,1 0 0,-1 0 0,-2-3 0,-1 0 0,1 2 221,4 8 0,2 2 1,-1 0-222,-2-2 0,0 0 0,2 2 253,12 9 1,2 2 0,-1 0-254,-6-5 0,-2-2 0,3 1 0,-7-12 0,3-1 0,0 1 0,-2-2 0,8 12 0,-2-1 0,0-1 0,3-4 0,0 0 0,-2-3 0,-10-7 0,-2-1 0,-3-4 0,6 1 0,-5-4 1361,-7-4 0,-6-6-1361,-5-10 1777,-5 4-1777,-19-22 2863,0 1-2863,0-2 4177,-5-4-4177,-21-21 0,-14-24 0,-21-31 0,13 9 0,13 17 0,20 34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16T15:52:24.08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5858 1 24575,'4'2'0,"-18"26"0,0 0 0,-16 41 0,-10 5 0,11 2-354,5-27 0,-1 0 354,-7 17 0,7-6 0,-2 3 0,2-13 0,-1-1 0,1 6 0,-1 2-735,-6 6 1,-3-1 734,1-5 0,-1 2-1814,-9 21 1,-3 4 1813,12-24 0,-2 2 0,2-1 0,-12 23 0,1 0-671,11-22 0,-1 2 1,1-2 670,-11 17 0,2-1-609,6-7 1,1 2 608,5-13 0,0 3 0,2-3 0,0 11 0,1-1 0,1-11 0,-3 2 0,1 0 0,-6 20 0,-1-2 0,-7-1 0,-1-1 0,0 1 0,0-1 0,1-4 0,-1-2 0,-2 0 0,0 0 0,-2 10 0,0 0 0,1-7 0,-3 3-455,7-10 1,-4 3 0,0 0 454,0-6 0,-2-1 0,0 1 0,-7 7 0,-1 2 0,-3 1-181,5-11 1,-3 1 0,-1-1 0,1 0 180,6-6 0,2 0 0,-1-1 0,-3 1 0,-9 5 0,-3 0 0,-1 1 0,3-2 0,6-5 0,2-1 0,0 0 0,-2-1 0,-3 0 0,-3-1 0,1 0 0,1-1-157,6 0 1,1-1 0,0 0 0,1-2 156,-16 11 0,1-2 0,2 0-114,5-2 1,1 0-1,3-1 114,9-6 0,2-1 0,1-2 0,-19 16 0,2 1 0,2 5 0,5-3 725,17-22 0,3-1-725,-5 10 0,2-1 3341,-7 10-3341,1 11 0,-8 3 2334,-3 3-2334,23-26 0,0 0 0,-21 25 0,29-31 0,3-2 0,-2 3 2824,-3 10-2824,6-20 1009,-8 9-1009,-7 3 56,10-12-56,-15 18 1069,12-16-1069,-14 24 0,17-24 0,-24 30 0,15-28 0,-26 33 0,18-22 0,-6 5 0,-2-5 0,8-10 0,5-10 0,21-14 0,10-9 0,5-6 0,0 0 0</inkml:trace>
</inkml:ink>
</file>

<file path=ppt/media/image1.jpeg>
</file>

<file path=ppt/media/image10.png>
</file>

<file path=ppt/media/image11.png>
</file>

<file path=ppt/media/image110.png>
</file>

<file path=ppt/media/image12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F8E4831-C93F-86B6-7958-1036CCD174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DCF5662-C400-1EA0-B88E-4D86A2F374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3F82C22-E1D7-68FD-5F04-791E96D76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C30DCAAB-F491-7367-EA74-D4DB4689C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C6BC4CF7-21D1-1820-A409-DDE982E47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1021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1C13ACC-7788-D7E0-4C70-A8DFC7E3C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DB28C1E0-6674-7432-D4C2-FD39D2CD7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0F314EA-75E8-90C3-5320-62F453044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E9B7B2C-8CAF-3E2E-3F88-A18D6E49B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005AEDC-7360-2D87-5CB0-8EE84DA56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26576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8372BA51-C8EA-7017-4FAD-0ACBD9526C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966C00F9-EF69-0E01-91F4-7AA7925803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7323FE8-E5E1-C846-0453-70A307EB2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EB408B7-6FF6-5723-936E-AB0232EB0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41A40E9-7363-8690-1D1E-74D221BDF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09731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AFD68E-0C6A-0C2E-927D-9A39A4E85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7913F04-D00F-8EBE-05F7-92EA84AF8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F89E51F-915F-86CD-BBF3-1EFB1D0ED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E6018F8-58FD-5AFD-D817-77916D124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4B27547-9FF2-FFEE-9A5A-F9043C06B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0926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4923E10-C5FA-709F-6ADC-588987235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F7FD82F-681E-5A99-E183-B03FC0435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EB29200-0E82-A8FB-8C3D-8903F27DE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CE59554-3BE9-5F70-D7E7-7E1B82FAD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D1300F2-B71D-9F1C-3CDE-CA9E4E8E9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73542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060E029-E0DF-BA90-977B-218A3755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79AA8D3-5ED0-4851-797B-C3B5DCB345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A242F639-3822-E272-5333-7131EE467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8F5091F-FBC0-2BFC-A466-F2DF81F99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234A7EF0-2925-6BA2-0682-73F1B629D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56FB91B-DF3D-B936-2DCE-D5A93515C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1171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C0DCF4A-9C52-F48C-F400-DF8C722C5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7CC8ADA-5783-E02E-079C-5A382A7F3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9C99977-1827-F3AB-8726-AAB7C42A99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574C9FD3-093F-ED12-A492-D689196D6A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9BC2DCC5-3C11-F187-3A4E-B0CA79EF01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91908600-3000-F4AA-625E-07539732C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E1B4B39F-ACF3-8D95-79BF-EC57DD58C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50BF2710-94B4-F871-6252-EF525F1E0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1434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28C488A-3141-9A20-412F-B109B4A02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AD97AF41-6DA0-E0DF-A9ED-865CF9AF7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67E46CDE-E06B-4671-4D14-64614D460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CF6E3CCF-D86E-4F8A-EDFC-719635FE5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6903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D74DDDC2-9182-0142-3560-1A44504F5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F7EDC794-A948-56C3-CC9C-4C40D961F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8A0BF194-2033-DCA1-50E6-75BBCF2AF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67825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F4218CB-8FD2-659E-544E-07975840E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E255465-1449-610C-6D8E-E795EBC24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56E7D942-9D58-7F38-CA95-64F5AFB9A4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030C966-8C16-32DC-BC18-032DC0391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A016333B-D15A-B0C7-6864-E9AC82664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006F280F-E52C-2039-9898-F07E6952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600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81CB1B2-48AA-6586-A397-E05CE851D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0A4261E4-E6C1-4A6F-1198-DC9B7F409B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21FEFE27-D5E2-9D0F-4967-623A0D0B85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F8D1A9A-D056-2CA7-F867-7EF2925B9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0DA9E863-AB2F-6EA6-0A19-3B16DA4AA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224FF902-F76B-55B3-1260-0ADE5E914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81362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61FC8C4-D6BD-2DB2-243D-F9A00626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996F618-78B2-1091-867D-2165D1C22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7212AD4-E4F9-D5E6-EEC2-DD45856E7C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F16B57-C631-344C-A451-8BAFA89D3B5B}" type="datetimeFigureOut">
              <a:rPr lang="pl-PL" smtClean="0"/>
              <a:t>17.10.2023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8006F7-41FD-8D3D-C30D-C6F63CFD3F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536FDAC-D6BF-DE67-FFB4-DE1D8219C9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6206E-8722-B746-901D-E11776288D9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81450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customXml" Target="../ink/ink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3B423CE6-50ED-F3EF-FBAE-EAD1F19333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81" b="974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78BADFA6-45C1-574F-3B76-35113DDDD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l-PL" sz="5200">
                <a:solidFill>
                  <a:srgbClr val="FFFFFF"/>
                </a:solidFill>
              </a:rPr>
              <a:t>Prompt Engineering Software Development 3.0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4B9BB54-77C4-7AE7-6097-52BA896924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396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C7524D2-9142-2FB9-F60A-0CE76A72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Anatomia </a:t>
            </a:r>
            <a:r>
              <a:rPr lang="pl-PL" dirty="0" err="1"/>
              <a:t>prompt’a</a:t>
            </a:r>
            <a:endParaRPr lang="pl-PL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D73AFC82-93FB-1872-B3AD-B170873A9A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9038751"/>
              </p:ext>
            </p:extLst>
          </p:nvPr>
        </p:nvGraphicFramePr>
        <p:xfrm>
          <a:off x="2331616" y="1483567"/>
          <a:ext cx="7528768" cy="49160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47462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0904DB9-3804-6EDA-85FF-31BC24645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Jeszcze raz o liczbie PI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7BE6522-6D0A-6AB0-936C-6282A20C0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b="1" dirty="0">
                <a:solidFill>
                  <a:schemeClr val="accent2"/>
                </a:solidFill>
              </a:rPr>
              <a:t>Jesteś asystentem naukowca.</a:t>
            </a:r>
          </a:p>
          <a:p>
            <a:pPr marL="0" indent="0">
              <a:buNone/>
            </a:pPr>
            <a:r>
              <a:rPr lang="pl-PL" dirty="0">
                <a:solidFill>
                  <a:schemeClr val="accent6"/>
                </a:solidFill>
              </a:rPr>
              <a:t>Twoim zadaniem jest pokazać mi liczbę PI. Interesuje mnie tylko liczba PI nie generuj dodatkowego tekstu.</a:t>
            </a:r>
          </a:p>
          <a:p>
            <a:pPr marL="0" indent="0">
              <a:buNone/>
            </a:pPr>
            <a:r>
              <a:rPr lang="pl-P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Oczekiwany format:</a:t>
            </a:r>
          </a:p>
          <a:p>
            <a:pPr marL="0" indent="0">
              <a:buNone/>
            </a:pPr>
            <a:r>
              <a:rPr lang="pl-P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PI = liczba PI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65E8043C-10FF-4DB2-6DC6-300874AB8AE2}"/>
              </a:ext>
            </a:extLst>
          </p:cNvPr>
          <p:cNvSpPr txBox="1"/>
          <p:nvPr/>
        </p:nvSpPr>
        <p:spPr>
          <a:xfrm>
            <a:off x="838200" y="4562870"/>
            <a:ext cx="117192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600" dirty="0"/>
              <a:t>PI = 3.1415926535897932384626433832795028841971693993751058209749445923078164062862089986280348253421170679</a:t>
            </a:r>
          </a:p>
        </p:txBody>
      </p:sp>
    </p:spTree>
    <p:extLst>
      <p:ext uri="{BB962C8B-B14F-4D97-AF65-F5344CB8AC3E}">
        <p14:creationId xmlns:p14="http://schemas.microsoft.com/office/powerpoint/2010/main" val="4221703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350EE0E-8330-7E43-A9EE-FDACE57E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pl-PL" dirty="0"/>
              <a:t>Ważny aspekt </a:t>
            </a:r>
          </a:p>
        </p:txBody>
      </p:sp>
      <p:pic>
        <p:nvPicPr>
          <p:cNvPr id="5" name="Picture 4" descr="Foropter">
            <a:extLst>
              <a:ext uri="{FF2B5EF4-FFF2-40B4-BE49-F238E27FC236}">
                <a16:creationId xmlns:a16="http://schemas.microsoft.com/office/drawing/2014/main" id="{82833EFA-BCA2-EFBC-5318-03EA649878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45" r="7220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8590E57-5F52-4FE2-E520-34FB98E2C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pl-PL" sz="4800" dirty="0"/>
              <a:t>Precyzyjne formułowanie </a:t>
            </a:r>
            <a:r>
              <a:rPr lang="pl-PL" sz="4800" dirty="0">
                <a:solidFill>
                  <a:schemeClr val="accent6"/>
                </a:solidFill>
              </a:rPr>
              <a:t>instrukcji</a:t>
            </a:r>
            <a:r>
              <a:rPr lang="pl-PL" sz="4800" dirty="0"/>
              <a:t> i </a:t>
            </a:r>
            <a:r>
              <a:rPr lang="pl-PL" sz="4800" dirty="0">
                <a:solidFill>
                  <a:schemeClr val="accent2"/>
                </a:solidFill>
              </a:rPr>
              <a:t>formatu</a:t>
            </a:r>
            <a:r>
              <a:rPr lang="pl-PL" sz="4800" dirty="0"/>
              <a:t> </a:t>
            </a:r>
          </a:p>
          <a:p>
            <a:pPr marL="0" indent="0">
              <a:buNone/>
            </a:pP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357623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98FEF79-B8E5-F3AB-F6E3-09E5BB4B5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Input (</a:t>
            </a:r>
            <a:r>
              <a:rPr lang="pl-PL" dirty="0" err="1"/>
              <a:t>Context</a:t>
            </a:r>
            <a:r>
              <a:rPr lang="pl-PL" dirty="0"/>
              <a:t>)</a:t>
            </a:r>
          </a:p>
        </p:txBody>
      </p:sp>
      <p:pic>
        <p:nvPicPr>
          <p:cNvPr id="7" name="Obraz 6" descr="Obraz zawierający tekst, Strona internetowa, oprogramowanie, Reklama internetowa&#10;&#10;Opis wygenerowany automatycznie">
            <a:extLst>
              <a:ext uri="{FF2B5EF4-FFF2-40B4-BE49-F238E27FC236}">
                <a16:creationId xmlns:a16="http://schemas.microsoft.com/office/drawing/2014/main" id="{D0EF474D-D845-3B78-E405-2005B2D07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502" y="1477801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02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DB0D96B-FF83-4D9D-4DE7-68631F1B8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Zapytajmy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90CAB060-B50B-5D1D-82C0-32AA93C8DA70}"/>
              </a:ext>
            </a:extLst>
          </p:cNvPr>
          <p:cNvSpPr txBox="1"/>
          <p:nvPr/>
        </p:nvSpPr>
        <p:spPr>
          <a:xfrm>
            <a:off x="634482" y="1692227"/>
            <a:ext cx="536743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>
                <a:solidFill>
                  <a:schemeClr val="accent2"/>
                </a:solidFill>
              </a:rPr>
              <a:t>Jesteś moim asystentem </a:t>
            </a:r>
            <a:r>
              <a:rPr lang="pl-PL" dirty="0">
                <a:solidFill>
                  <a:schemeClr val="accent6"/>
                </a:solidFill>
              </a:rPr>
              <a:t>chcę żebyś pomógł mi podsumować tą firmę z tymi danymi </a:t>
            </a:r>
            <a:r>
              <a:rPr lang="pl-PL" dirty="0"/>
              <a:t>:</a:t>
            </a:r>
          </a:p>
          <a:p>
            <a:r>
              <a:rPr lang="pl-PL" dirty="0">
                <a:solidFill>
                  <a:schemeClr val="accent1"/>
                </a:solidFill>
              </a:rPr>
              <a:t>[Input]</a:t>
            </a:r>
          </a:p>
          <a:p>
            <a:r>
              <a:rPr lang="pl-P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Interesuje mnie :</a:t>
            </a:r>
          </a:p>
          <a:p>
            <a:r>
              <a:rPr lang="pl-P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1. Czy firma pracuje w Polsce ?</a:t>
            </a:r>
          </a:p>
          <a:p>
            <a:r>
              <a:rPr lang="pl-P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2. Ile lat jest na polskim rynku ?</a:t>
            </a:r>
          </a:p>
          <a:p>
            <a:r>
              <a:rPr lang="pl-P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3. Czy dobrze się tam pracuje ?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D9ED52CE-6B8B-C22D-E8A6-5D1716F5CC45}"/>
              </a:ext>
            </a:extLst>
          </p:cNvPr>
          <p:cNvSpPr txBox="1"/>
          <p:nvPr/>
        </p:nvSpPr>
        <p:spPr>
          <a:xfrm>
            <a:off x="5911720" y="615820"/>
            <a:ext cx="5277239" cy="4385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900">
                <a:solidFill>
                  <a:schemeClr val="accent1"/>
                </a:solidFill>
              </a:rPr>
              <a:t>Nordea Bank – nordycka grupa bankowa działająca na terenie Europy Północnej, mająca swoją siedzibę w Helsinkach.</a:t>
            </a:r>
          </a:p>
          <a:p>
            <a:endParaRPr lang="pl-PL" sz="900">
              <a:solidFill>
                <a:schemeClr val="accent1"/>
              </a:solidFill>
            </a:endParaRPr>
          </a:p>
          <a:p>
            <a:r>
              <a:rPr lang="pl-PL" sz="900">
                <a:solidFill>
                  <a:schemeClr val="accent1"/>
                </a:solidFill>
              </a:rPr>
              <a:t>Bank powstał wskutek połączenia się fińskiego banku Merita Bank, szwedzkiego Nordbanken, duńskiego Unibanku oraz norweskiego Christiania Bank. Połączenia wszystkich banków rozpoczęły się w 1997 roku, a plan połączeniowy zakończył się na początku 2000 roku. Akcje Nordea Bank notowane są na giełdach papierów wartościowych w Sztokholmie, Helsinkach oraz Kopenhadze.</a:t>
            </a:r>
          </a:p>
          <a:p>
            <a:endParaRPr lang="pl-PL" sz="900">
              <a:solidFill>
                <a:schemeClr val="accent1"/>
              </a:solidFill>
            </a:endParaRPr>
          </a:p>
          <a:p>
            <a:r>
              <a:rPr lang="pl-PL" sz="900">
                <a:solidFill>
                  <a:schemeClr val="accent1"/>
                </a:solidFill>
              </a:rPr>
              <a:t>Grupa Nordea posiada łącznie ponad 700 oddziałów w 16 krajach świata i zatrudnia ponad 32 000 pracowników[1]. Nordea oprócz swojej siedziby w Sztokholmie posiada regionalne siedziby oraz przedstawicielstwa w Londynie, Nowym Jorku, Szanghaju, Frankfurcie, Singapurze oraz Luksemburgu.</a:t>
            </a:r>
          </a:p>
          <a:p>
            <a:endParaRPr lang="pl-PL" sz="900">
              <a:solidFill>
                <a:schemeClr val="accent1"/>
              </a:solidFill>
            </a:endParaRPr>
          </a:p>
          <a:p>
            <a:r>
              <a:rPr lang="pl-PL" sz="900">
                <a:solidFill>
                  <a:schemeClr val="accent1"/>
                </a:solidFill>
              </a:rPr>
              <a:t>Bank Nordea pod koniec 2016 roku zrzeszał kapitał ponad 10 milionów klientów prywatnych oraz 0,5 miliona przedsiębiorstw. Bank posiada swój własny bank internetowy zrzeszający ponad 5,2 miliona klientów[2] i dokonujący ponad 200 milionów operacji rocznie.</a:t>
            </a:r>
          </a:p>
          <a:p>
            <a:endParaRPr lang="pl-PL" sz="900">
              <a:solidFill>
                <a:schemeClr val="accent1"/>
              </a:solidFill>
            </a:endParaRPr>
          </a:p>
          <a:p>
            <a:r>
              <a:rPr lang="pl-PL" sz="900">
                <a:solidFill>
                  <a:schemeClr val="accent1"/>
                </a:solidFill>
              </a:rPr>
              <a:t>Nordea w Polsce</a:t>
            </a:r>
          </a:p>
          <a:p>
            <a:endParaRPr lang="pl-PL" sz="900">
              <a:solidFill>
                <a:schemeClr val="accent1"/>
              </a:solidFill>
            </a:endParaRPr>
          </a:p>
          <a:p>
            <a:r>
              <a:rPr lang="pl-PL" sz="900">
                <a:solidFill>
                  <a:schemeClr val="accent1"/>
                </a:solidFill>
              </a:rPr>
              <a:t>Biura banku w Warszawie (2020)</a:t>
            </a:r>
          </a:p>
          <a:p>
            <a:r>
              <a:rPr lang="pl-PL" sz="900">
                <a:solidFill>
                  <a:schemeClr val="accent1"/>
                </a:solidFill>
              </a:rPr>
              <a:t>Od 2010 roku Nordea reprezentowana jest w Polsce przez Nordea Bank ABP SA Oddział w Polsce z siedzibą w Łodzi[3]. W Gdańsku, Gdyni i Warszawie funkcjonują centra operacyjne i IT banku zajmujące się obsługą procesów bankowych[4].</a:t>
            </a:r>
          </a:p>
          <a:p>
            <a:endParaRPr lang="pl-PL" sz="900">
              <a:solidFill>
                <a:schemeClr val="accent1"/>
              </a:solidFill>
            </a:endParaRPr>
          </a:p>
          <a:p>
            <a:r>
              <a:rPr lang="pl-PL" sz="900">
                <a:solidFill>
                  <a:schemeClr val="accent1"/>
                </a:solidFill>
              </a:rPr>
              <a:t>Wcześniej, w latach od 1999 roku do 2014 roku grupa Nordea posiadała następujące spółki i firmy zależne w Polsce:</a:t>
            </a:r>
          </a:p>
          <a:p>
            <a:endParaRPr lang="pl-PL" sz="900">
              <a:solidFill>
                <a:schemeClr val="accent1"/>
              </a:solidFill>
            </a:endParaRPr>
          </a:p>
          <a:p>
            <a:r>
              <a:rPr lang="pl-PL" sz="900">
                <a:solidFill>
                  <a:schemeClr val="accent1"/>
                </a:solidFill>
              </a:rPr>
              <a:t>Nordea Bank Polska S.A. (powstały na bazie m.in. BWP-Unibank S.A.)</a:t>
            </a:r>
          </a:p>
          <a:p>
            <a:r>
              <a:rPr lang="pl-PL" sz="900">
                <a:solidFill>
                  <a:schemeClr val="accent1"/>
                </a:solidFill>
              </a:rPr>
              <a:t>Nordea Polska Towarzystwo Ubezpieczeń na Życie S.A.</a:t>
            </a:r>
          </a:p>
          <a:p>
            <a:r>
              <a:rPr lang="pl-PL" sz="900">
                <a:solidFill>
                  <a:schemeClr val="accent1"/>
                </a:solidFill>
              </a:rPr>
              <a:t>Nordea Powszechne Towarzystwo Emerytalne S.A. i Nordea Otwarty Fundusz Emerytalny</a:t>
            </a:r>
          </a:p>
          <a:p>
            <a:r>
              <a:rPr lang="pl-PL" sz="900">
                <a:solidFill>
                  <a:schemeClr val="accent1"/>
                </a:solidFill>
              </a:rPr>
              <a:t>Nordea Finance Polska S.A.</a:t>
            </a:r>
          </a:p>
          <a:p>
            <a:r>
              <a:rPr lang="pl-PL" sz="900">
                <a:solidFill>
                  <a:schemeClr val="accent1"/>
                </a:solidFill>
              </a:rPr>
              <a:t>Akcje powyższych spółek nabył PKO Bank Polski.</a:t>
            </a: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1923C20C-49EC-F668-EF80-0C8534FF06D9}"/>
              </a:ext>
            </a:extLst>
          </p:cNvPr>
          <p:cNvSpPr txBox="1"/>
          <p:nvPr/>
        </p:nvSpPr>
        <p:spPr>
          <a:xfrm>
            <a:off x="324822" y="4380943"/>
            <a:ext cx="55868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dirty="0"/>
              <a:t>Odpowiedzi na twoje pytania:</a:t>
            </a:r>
          </a:p>
          <a:p>
            <a:r>
              <a:rPr lang="pl-PL" sz="1200" dirty="0"/>
              <a:t>1. Tak, firma </a:t>
            </a:r>
            <a:r>
              <a:rPr lang="pl-PL" sz="1200" dirty="0" err="1"/>
              <a:t>Nordea</a:t>
            </a:r>
            <a:r>
              <a:rPr lang="pl-PL" sz="1200" dirty="0"/>
              <a:t> Bank działa w Polsce.</a:t>
            </a:r>
          </a:p>
          <a:p>
            <a:r>
              <a:rPr lang="pl-PL" sz="1200" dirty="0"/>
              <a:t>2. Przedstawicielstwo </a:t>
            </a:r>
            <a:r>
              <a:rPr lang="pl-PL" sz="1200" dirty="0" err="1"/>
              <a:t>Nordea</a:t>
            </a:r>
            <a:r>
              <a:rPr lang="pl-PL" sz="1200" dirty="0"/>
              <a:t> Bank ABP SA Oddział w Polsce z siedzibą w Łodzi jest obecne na polskim rynku od 2010 roku.</a:t>
            </a:r>
          </a:p>
          <a:p>
            <a:r>
              <a:rPr lang="pl-PL" sz="1200" dirty="0"/>
              <a:t>3. Jeśli chodzi o to, czy dobrze się tam pracuje, to nie posiadam wystarczających informacji do udzielenia pełnej odpowiedzi. Być może warto skonsultować się z pracownikami lub znaleźć opinie na temat atmosfery pracy w </a:t>
            </a:r>
            <a:r>
              <a:rPr lang="pl-PL" sz="1200" dirty="0" err="1"/>
              <a:t>Nordea</a:t>
            </a:r>
            <a:r>
              <a:rPr lang="pl-PL" sz="1200" dirty="0"/>
              <a:t> Bank w Polsce.</a:t>
            </a:r>
          </a:p>
        </p:txBody>
      </p:sp>
    </p:spTree>
    <p:extLst>
      <p:ext uri="{BB962C8B-B14F-4D97-AF65-F5344CB8AC3E}">
        <p14:creationId xmlns:p14="http://schemas.microsoft.com/office/powerpoint/2010/main" val="2673816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EAC286C-3501-7FB4-B584-1E1857C81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894" y="327802"/>
            <a:ext cx="10515600" cy="1325563"/>
          </a:xfrm>
        </p:spPr>
        <p:txBody>
          <a:bodyPr/>
          <a:lstStyle/>
          <a:p>
            <a:r>
              <a:rPr lang="pl-PL" dirty="0"/>
              <a:t>Inna metoda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0FED2971-64D0-FFA6-2877-2E9E7941A50E}"/>
              </a:ext>
            </a:extLst>
          </p:cNvPr>
          <p:cNvSpPr txBox="1"/>
          <p:nvPr/>
        </p:nvSpPr>
        <p:spPr>
          <a:xfrm>
            <a:off x="250371" y="1653365"/>
            <a:ext cx="609755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>
                <a:solidFill>
                  <a:schemeClr val="accent2"/>
                </a:solidFill>
              </a:rPr>
              <a:t>Jesteś moim asystentem </a:t>
            </a:r>
            <a:r>
              <a:rPr lang="pl-PL" dirty="0">
                <a:solidFill>
                  <a:schemeClr val="accent6"/>
                </a:solidFill>
              </a:rPr>
              <a:t>chcę żebyś pomógł mi podsumować tą firmę z tymi danymi </a:t>
            </a:r>
            <a:r>
              <a:rPr lang="pl-PL" dirty="0"/>
              <a:t>:</a:t>
            </a:r>
          </a:p>
          <a:p>
            <a:r>
              <a:rPr lang="pl-P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Interesuje mnie :</a:t>
            </a:r>
          </a:p>
          <a:p>
            <a:r>
              <a:rPr lang="pl-P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1. Czy firma pracuje w Polsce ?</a:t>
            </a:r>
          </a:p>
          <a:p>
            <a:r>
              <a:rPr lang="pl-P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2. Ile lat jest na polskim rynku ?</a:t>
            </a:r>
          </a:p>
          <a:p>
            <a:r>
              <a:rPr lang="pl-PL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3. Czy dobrze się tam pracuje ?</a:t>
            </a:r>
          </a:p>
          <a:p>
            <a:endParaRPr lang="pl-PL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pl-PL" dirty="0"/>
              <a:t>####</a:t>
            </a:r>
          </a:p>
          <a:p>
            <a:r>
              <a:rPr lang="pl-PL" dirty="0">
                <a:solidFill>
                  <a:schemeClr val="accent1"/>
                </a:solidFill>
              </a:rPr>
              <a:t>[Input]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F3515970-C04C-1CB9-1332-E7493828B7B7}"/>
              </a:ext>
            </a:extLst>
          </p:cNvPr>
          <p:cNvSpPr txBox="1"/>
          <p:nvPr/>
        </p:nvSpPr>
        <p:spPr>
          <a:xfrm>
            <a:off x="6477778" y="990583"/>
            <a:ext cx="5277239" cy="4385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Bank – nordycka grupa bankowa działająca na terenie Europy Północnej, mająca swoją siedzibę w Helsinkach.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>
                <a:solidFill>
                  <a:schemeClr val="accent1"/>
                </a:solidFill>
              </a:rPr>
              <a:t>Bank powstał wskutek połączenia się fińskiego banku Merita Bank, szwedzkiego </a:t>
            </a:r>
            <a:r>
              <a:rPr lang="pl-PL" sz="900" dirty="0" err="1">
                <a:solidFill>
                  <a:schemeClr val="accent1"/>
                </a:solidFill>
              </a:rPr>
              <a:t>Nordbanken</a:t>
            </a:r>
            <a:r>
              <a:rPr lang="pl-PL" sz="900" dirty="0">
                <a:solidFill>
                  <a:schemeClr val="accent1"/>
                </a:solidFill>
              </a:rPr>
              <a:t>, duńskiego Unibanku oraz norweskiego Christiania Bank. Połączenia wszystkich banków rozpoczęły się w 1997 roku, a plan połączeniowy zakończył się na początku 2000 roku. Akcje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Bank notowane są na giełdach papierów wartościowych w Sztokholmie, Helsinkach oraz Kopenhadze.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>
                <a:solidFill>
                  <a:schemeClr val="accent1"/>
                </a:solidFill>
              </a:rPr>
              <a:t>Grupa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posiada łącznie ponad 700 oddziałów w 16 krajach świata i zatrudnia ponad 32 000 pracowników[1].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oprócz swojej siedziby w Sztokholmie posiada regionalne siedziby oraz przedstawicielstwa w Londynie, Nowym Jorku, Szanghaju, Frankfurcie, Singapurze oraz Luksemburgu.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>
                <a:solidFill>
                  <a:schemeClr val="accent1"/>
                </a:solidFill>
              </a:rPr>
              <a:t>Bank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pod koniec 2016 roku zrzeszał kapitał ponad 10 milionów klientów prywatnych oraz 0,5 miliona przedsiębiorstw. Bank posiada swój własny bank internetowy zrzeszający ponad 5,2 miliona klientów[2] i dokonujący ponad 200 milionów operacji rocznie.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w Polsce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>
                <a:solidFill>
                  <a:schemeClr val="accent1"/>
                </a:solidFill>
              </a:rPr>
              <a:t>Biura banku w Warszawie (2020)</a:t>
            </a:r>
          </a:p>
          <a:p>
            <a:r>
              <a:rPr lang="pl-PL" sz="900" dirty="0">
                <a:solidFill>
                  <a:schemeClr val="accent1"/>
                </a:solidFill>
              </a:rPr>
              <a:t>Od 2010 roku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reprezentowana jest w Polsce przez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Bank ABP SA Oddział w Polsce z siedzibą w Łodzi[3]. W Gdańsku, Gdyni i Warszawie funkcjonują centra operacyjne i IT banku zajmujące się obsługą procesów bankowych[4].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>
                <a:solidFill>
                  <a:schemeClr val="accent1"/>
                </a:solidFill>
              </a:rPr>
              <a:t>Wcześniej, w latach od 1999 roku do 2014 roku grupa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posiadała następujące spółki i firmy zależne w Polsce: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Bank Polska S.A. (powstały na bazie m.in. BWP-Unibank S.A.)</a:t>
            </a:r>
          </a:p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Polska Towarzystwo Ubezpieczeń na Życie S.A.</a:t>
            </a:r>
          </a:p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Powszechne Towarzystwo Emerytalne S.A. i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Otwarty Fundusz Emerytalny</a:t>
            </a:r>
          </a:p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Finance Polska S.A.</a:t>
            </a:r>
          </a:p>
          <a:p>
            <a:r>
              <a:rPr lang="pl-PL" sz="900" dirty="0">
                <a:solidFill>
                  <a:schemeClr val="accent1"/>
                </a:solidFill>
              </a:rPr>
              <a:t>Akcje powyższych spółek nabył PKO Bank Polski.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1F64FAE1-67B4-4410-66FC-16D58F283275}"/>
              </a:ext>
            </a:extLst>
          </p:cNvPr>
          <p:cNvSpPr txBox="1"/>
          <p:nvPr/>
        </p:nvSpPr>
        <p:spPr>
          <a:xfrm>
            <a:off x="250371" y="4683901"/>
            <a:ext cx="558689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dirty="0"/>
              <a:t>Odpowiedzi na twoje pytania:</a:t>
            </a:r>
          </a:p>
          <a:p>
            <a:r>
              <a:rPr lang="pl-PL" sz="1200" dirty="0"/>
              <a:t>1. Tak, firma </a:t>
            </a:r>
            <a:r>
              <a:rPr lang="pl-PL" sz="1200" dirty="0" err="1"/>
              <a:t>Nordea</a:t>
            </a:r>
            <a:r>
              <a:rPr lang="pl-PL" sz="1200" dirty="0"/>
              <a:t> Bank działa w Polsce.</a:t>
            </a:r>
          </a:p>
          <a:p>
            <a:r>
              <a:rPr lang="pl-PL" sz="1200" dirty="0"/>
              <a:t>2. Przedstawicielstwo </a:t>
            </a:r>
            <a:r>
              <a:rPr lang="pl-PL" sz="1200" dirty="0" err="1"/>
              <a:t>Nordea</a:t>
            </a:r>
            <a:r>
              <a:rPr lang="pl-PL" sz="1200" dirty="0"/>
              <a:t> Bank ABP SA Oddział w Polsce z siedzibą w Łodzi jest obecne na polskim rynku od 2010 roku.</a:t>
            </a:r>
          </a:p>
          <a:p>
            <a:r>
              <a:rPr lang="pl-PL" sz="1200" dirty="0"/>
              <a:t>3. Jeśli chodzi o to, czy dobrze się tam pracuje, to nie posiadam wystarczających informacji do udzielenia pełnej odpowiedzi. Być może warto skonsultować się z pracownikami lub znaleźć opinie na temat atmosfery pracy w </a:t>
            </a:r>
            <a:r>
              <a:rPr lang="pl-PL" sz="1200" dirty="0" err="1"/>
              <a:t>Nordea</a:t>
            </a:r>
            <a:r>
              <a:rPr lang="pl-PL" sz="1200" dirty="0"/>
              <a:t> Bank w Polsce.</a:t>
            </a:r>
          </a:p>
        </p:txBody>
      </p:sp>
    </p:spTree>
    <p:extLst>
      <p:ext uri="{BB962C8B-B14F-4D97-AF65-F5344CB8AC3E}">
        <p14:creationId xmlns:p14="http://schemas.microsoft.com/office/powerpoint/2010/main" val="11847450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DC70D8F-0E2B-8F55-F087-768A5D9E6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Ekstrakcja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673A6FD-5D07-DDE7-3C44-D69E8BF87D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3920412" cy="21535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chemeClr val="accent2"/>
                </a:solidFill>
              </a:rPr>
              <a:t>Jesteś moim asystentem tekstowym. </a:t>
            </a:r>
          </a:p>
          <a:p>
            <a:pPr marL="0" indent="0">
              <a:buNone/>
            </a:pPr>
            <a:r>
              <a:rPr lang="pl-PL" sz="1800" dirty="0">
                <a:solidFill>
                  <a:schemeClr val="accent6"/>
                </a:solidFill>
              </a:rPr>
              <a:t>Z podanego tekstu wyciągnij wszystkie ważne daty i miasta</a:t>
            </a:r>
            <a:endParaRPr lang="pl-PL" sz="1800" dirty="0"/>
          </a:p>
          <a:p>
            <a:pPr marL="0" indent="0">
              <a:buNone/>
            </a:pPr>
            <a:r>
              <a:rPr lang="pl-PL" sz="1800" dirty="0"/>
              <a:t>###</a:t>
            </a:r>
          </a:p>
          <a:p>
            <a:pPr marL="0" indent="0">
              <a:buNone/>
            </a:pPr>
            <a:r>
              <a:rPr lang="pl-PL" sz="1800" dirty="0">
                <a:solidFill>
                  <a:schemeClr val="accent1"/>
                </a:solidFill>
              </a:rPr>
              <a:t>{</a:t>
            </a:r>
            <a:r>
              <a:rPr lang="pl-PL" sz="1800" dirty="0" err="1">
                <a:solidFill>
                  <a:schemeClr val="accent1"/>
                </a:solidFill>
              </a:rPr>
              <a:t>input</a:t>
            </a:r>
            <a:r>
              <a:rPr lang="pl-PL" sz="1800" dirty="0">
                <a:solidFill>
                  <a:schemeClr val="accent1"/>
                </a:solidFill>
              </a:rPr>
              <a:t>}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577F73E6-D8D4-9ECA-7150-99F062465E6B}"/>
              </a:ext>
            </a:extLst>
          </p:cNvPr>
          <p:cNvSpPr txBox="1"/>
          <p:nvPr/>
        </p:nvSpPr>
        <p:spPr>
          <a:xfrm>
            <a:off x="6449787" y="943930"/>
            <a:ext cx="5277239" cy="4385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Bank – nordycka grupa bankowa działająca na terenie Europy Północnej, mająca swoją siedzibę w Helsinkach.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>
                <a:solidFill>
                  <a:schemeClr val="accent1"/>
                </a:solidFill>
              </a:rPr>
              <a:t>Bank powstał wskutek połączenia się fińskiego banku Merita Bank, szwedzkiego </a:t>
            </a:r>
            <a:r>
              <a:rPr lang="pl-PL" sz="900" dirty="0" err="1">
                <a:solidFill>
                  <a:schemeClr val="accent1"/>
                </a:solidFill>
              </a:rPr>
              <a:t>Nordbanken</a:t>
            </a:r>
            <a:r>
              <a:rPr lang="pl-PL" sz="900" dirty="0">
                <a:solidFill>
                  <a:schemeClr val="accent1"/>
                </a:solidFill>
              </a:rPr>
              <a:t>, duńskiego Unibanku oraz norweskiego Christiania Bank. Połączenia wszystkich banków rozpoczęły się w 1997 roku, a plan połączeniowy zakończył się na początku 2000 roku. Akcje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Bank notowane są na giełdach papierów wartościowych w Sztokholmie, Helsinkach oraz Kopenhadze.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>
                <a:solidFill>
                  <a:schemeClr val="accent1"/>
                </a:solidFill>
              </a:rPr>
              <a:t>Grupa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posiada łącznie ponad 700 oddziałów w 16 krajach świata i zatrudnia ponad 32 000 pracowników[1].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oprócz swojej siedziby w Sztokholmie posiada regionalne siedziby oraz przedstawicielstwa w Londynie, Nowym Jorku, Szanghaju, Frankfurcie, Singapurze oraz Luksemburgu.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>
                <a:solidFill>
                  <a:schemeClr val="accent1"/>
                </a:solidFill>
              </a:rPr>
              <a:t>Bank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pod koniec 2016 roku zrzeszał kapitał ponad 10 milionów klientów prywatnych oraz 0,5 miliona przedsiębiorstw. Bank posiada swój własny bank internetowy zrzeszający ponad 5,2 miliona klientów[2] i dokonujący ponad 200 milionów operacji rocznie.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w Polsce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>
                <a:solidFill>
                  <a:schemeClr val="accent1"/>
                </a:solidFill>
              </a:rPr>
              <a:t>Biura banku w Warszawie (2020)</a:t>
            </a:r>
          </a:p>
          <a:p>
            <a:r>
              <a:rPr lang="pl-PL" sz="900" dirty="0">
                <a:solidFill>
                  <a:schemeClr val="accent1"/>
                </a:solidFill>
              </a:rPr>
              <a:t>Od 2010 roku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reprezentowana jest w Polsce przez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Bank ABP SA Oddział w Polsce z siedzibą w Łodzi[3]. W Gdańsku, Gdyni i Warszawie funkcjonują centra operacyjne i IT banku zajmujące się obsługą procesów bankowych[4].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>
                <a:solidFill>
                  <a:schemeClr val="accent1"/>
                </a:solidFill>
              </a:rPr>
              <a:t>Wcześniej, w latach od 1999 roku do 2014 roku grupa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posiadała następujące spółki i firmy zależne w Polsce:</a:t>
            </a:r>
          </a:p>
          <a:p>
            <a:endParaRPr lang="pl-PL" sz="900" dirty="0">
              <a:solidFill>
                <a:schemeClr val="accent1"/>
              </a:solidFill>
            </a:endParaRPr>
          </a:p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Bank Polska S.A. (powstały na bazie m.in. BWP-Unibank S.A.)</a:t>
            </a:r>
          </a:p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Polska Towarzystwo Ubezpieczeń na Życie S.A.</a:t>
            </a:r>
          </a:p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Powszechne Towarzystwo Emerytalne S.A. i </a:t>
            </a:r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Otwarty Fundusz Emerytalny</a:t>
            </a:r>
          </a:p>
          <a:p>
            <a:r>
              <a:rPr lang="pl-PL" sz="900" dirty="0" err="1">
                <a:solidFill>
                  <a:schemeClr val="accent1"/>
                </a:solidFill>
              </a:rPr>
              <a:t>Nordea</a:t>
            </a:r>
            <a:r>
              <a:rPr lang="pl-PL" sz="900" dirty="0">
                <a:solidFill>
                  <a:schemeClr val="accent1"/>
                </a:solidFill>
              </a:rPr>
              <a:t> Finance Polska S.A.</a:t>
            </a:r>
          </a:p>
          <a:p>
            <a:r>
              <a:rPr lang="pl-PL" sz="900" dirty="0">
                <a:solidFill>
                  <a:schemeClr val="accent1"/>
                </a:solidFill>
              </a:rPr>
              <a:t>Akcje powyższych spółek nabył PKO Bank Polski.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D684DF77-B126-6266-7964-74C43012F167}"/>
              </a:ext>
            </a:extLst>
          </p:cNvPr>
          <p:cNvSpPr txBox="1"/>
          <p:nvPr/>
        </p:nvSpPr>
        <p:spPr>
          <a:xfrm>
            <a:off x="838200" y="3582262"/>
            <a:ext cx="6097554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000" dirty="0"/>
              <a:t>Ważne daty: </a:t>
            </a:r>
          </a:p>
          <a:p>
            <a:r>
              <a:rPr lang="pl-PL" sz="1000" dirty="0"/>
              <a:t>- 1997 roku: rozpoczęcie połączenia banków</a:t>
            </a:r>
          </a:p>
          <a:p>
            <a:r>
              <a:rPr lang="pl-PL" sz="1000" dirty="0"/>
              <a:t>- początek 2000 roku: zakończenie planu połączeniowego</a:t>
            </a:r>
          </a:p>
          <a:p>
            <a:r>
              <a:rPr lang="pl-PL" sz="1000" dirty="0"/>
              <a:t>- koniec 2016 roku: </a:t>
            </a:r>
            <a:r>
              <a:rPr lang="pl-PL" sz="1000" dirty="0" err="1"/>
              <a:t>Nordea</a:t>
            </a:r>
            <a:r>
              <a:rPr lang="pl-PL" sz="1000" dirty="0"/>
              <a:t> zrzeszał ponad 10 milionów </a:t>
            </a:r>
          </a:p>
          <a:p>
            <a:r>
              <a:rPr lang="pl-PL" sz="1000" dirty="0"/>
              <a:t>klientów prywatnych oraz 0,5 miliona przedsiębiorstw</a:t>
            </a:r>
          </a:p>
          <a:p>
            <a:endParaRPr lang="pl-PL" sz="1000" dirty="0"/>
          </a:p>
          <a:p>
            <a:r>
              <a:rPr lang="pl-PL" sz="1000" dirty="0"/>
              <a:t>Ważne miasta:</a:t>
            </a:r>
          </a:p>
          <a:p>
            <a:r>
              <a:rPr lang="pl-PL" sz="1000" dirty="0"/>
              <a:t>- Sztokholm</a:t>
            </a:r>
          </a:p>
          <a:p>
            <a:r>
              <a:rPr lang="pl-PL" sz="1000" dirty="0"/>
              <a:t>- Helsinki</a:t>
            </a:r>
          </a:p>
          <a:p>
            <a:r>
              <a:rPr lang="pl-PL" sz="1000" dirty="0"/>
              <a:t>- Kopenhaga</a:t>
            </a:r>
          </a:p>
          <a:p>
            <a:r>
              <a:rPr lang="pl-PL" sz="1000" dirty="0"/>
              <a:t>- Łódź</a:t>
            </a:r>
          </a:p>
          <a:p>
            <a:r>
              <a:rPr lang="pl-PL" sz="1000" dirty="0"/>
              <a:t>- Warszawa</a:t>
            </a:r>
          </a:p>
          <a:p>
            <a:r>
              <a:rPr lang="pl-PL" sz="1000" dirty="0"/>
              <a:t>- Gdańsk</a:t>
            </a:r>
          </a:p>
          <a:p>
            <a:r>
              <a:rPr lang="pl-PL" sz="1000" dirty="0"/>
              <a:t>- Gdynia</a:t>
            </a:r>
          </a:p>
          <a:p>
            <a:r>
              <a:rPr lang="pl-PL" sz="1000" dirty="0"/>
              <a:t>- Londyn</a:t>
            </a:r>
          </a:p>
          <a:p>
            <a:r>
              <a:rPr lang="pl-PL" sz="1000" dirty="0"/>
              <a:t>- Nowy Jork</a:t>
            </a:r>
          </a:p>
          <a:p>
            <a:r>
              <a:rPr lang="pl-PL" sz="1000" dirty="0"/>
              <a:t>- Szanghaj</a:t>
            </a:r>
          </a:p>
          <a:p>
            <a:r>
              <a:rPr lang="pl-PL" sz="1000" dirty="0"/>
              <a:t>- Frankfurt</a:t>
            </a:r>
          </a:p>
          <a:p>
            <a:r>
              <a:rPr lang="pl-PL" sz="1000" dirty="0"/>
              <a:t>- Singapur</a:t>
            </a:r>
          </a:p>
          <a:p>
            <a:r>
              <a:rPr lang="pl-PL" sz="1000" dirty="0"/>
              <a:t>- Luksemburg</a:t>
            </a:r>
          </a:p>
        </p:txBody>
      </p:sp>
    </p:spTree>
    <p:extLst>
      <p:ext uri="{BB962C8B-B14F-4D97-AF65-F5344CB8AC3E}">
        <p14:creationId xmlns:p14="http://schemas.microsoft.com/office/powerpoint/2010/main" val="121729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DC70D8F-0E2B-8F55-F087-768A5D9E6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Ekstrakcja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673A6FD-5D07-DDE7-3C44-D69E8BF87D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3920412" cy="215352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l-PL" sz="1800" dirty="0">
                <a:solidFill>
                  <a:schemeClr val="accent2"/>
                </a:solidFill>
              </a:rPr>
              <a:t>Jesteś moim asystentem tekstowym. </a:t>
            </a:r>
          </a:p>
          <a:p>
            <a:pPr marL="0" indent="0">
              <a:buNone/>
            </a:pPr>
            <a:r>
              <a:rPr lang="pl-PL" sz="1800" dirty="0">
                <a:solidFill>
                  <a:schemeClr val="accent6"/>
                </a:solidFill>
              </a:rPr>
              <a:t>Z podanego tekstu wyciągnij wszystkie ważne daty i miasta</a:t>
            </a:r>
          </a:p>
          <a:p>
            <a:pPr marL="0" indent="0">
              <a:buNone/>
            </a:pPr>
            <a:r>
              <a:rPr lang="pl-PL" sz="1800" dirty="0">
                <a:solidFill>
                  <a:schemeClr val="accent6"/>
                </a:solidFill>
              </a:rPr>
              <a:t>Oczekiwany format</a:t>
            </a:r>
          </a:p>
          <a:p>
            <a:pPr marL="0" indent="0">
              <a:buNone/>
            </a:pPr>
            <a:r>
              <a:rPr lang="pl-PL" sz="1800" dirty="0"/>
              <a:t>Miasta: [Miasta]</a:t>
            </a:r>
          </a:p>
          <a:p>
            <a:pPr marL="0" indent="0">
              <a:buNone/>
            </a:pPr>
            <a:r>
              <a:rPr lang="pl-PL" sz="1800" dirty="0"/>
              <a:t>Data i fakt : [data] [fakt] </a:t>
            </a:r>
          </a:p>
          <a:p>
            <a:pPr marL="0" indent="0">
              <a:buNone/>
            </a:pPr>
            <a:r>
              <a:rPr lang="pl-PL" sz="1800" dirty="0"/>
              <a:t>###</a:t>
            </a:r>
          </a:p>
          <a:p>
            <a:pPr marL="0" indent="0">
              <a:buNone/>
            </a:pPr>
            <a:r>
              <a:rPr lang="pl-PL" sz="1800" dirty="0">
                <a:solidFill>
                  <a:schemeClr val="accent1"/>
                </a:solidFill>
              </a:rPr>
              <a:t>{</a:t>
            </a:r>
            <a:r>
              <a:rPr lang="pl-PL" sz="1800" dirty="0" err="1">
                <a:solidFill>
                  <a:schemeClr val="accent1"/>
                </a:solidFill>
              </a:rPr>
              <a:t>input</a:t>
            </a:r>
            <a:r>
              <a:rPr lang="pl-PL" sz="1800" dirty="0">
                <a:solidFill>
                  <a:schemeClr val="accent1"/>
                </a:solidFill>
              </a:rPr>
              <a:t>}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577F73E6-D8D4-9ECA-7150-99F062465E6B}"/>
              </a:ext>
            </a:extLst>
          </p:cNvPr>
          <p:cNvSpPr txBox="1"/>
          <p:nvPr/>
        </p:nvSpPr>
        <p:spPr>
          <a:xfrm>
            <a:off x="7501812" y="943930"/>
            <a:ext cx="422521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Bank – nordycka grupa bankowa działająca na terenie Europy Północnej, mająca swoją siedzibę w Helsinkach.</a:t>
            </a:r>
          </a:p>
          <a:p>
            <a:endParaRPr lang="pl-PL" sz="800" dirty="0">
              <a:solidFill>
                <a:schemeClr val="accent1"/>
              </a:solidFill>
            </a:endParaRPr>
          </a:p>
          <a:p>
            <a:r>
              <a:rPr lang="pl-PL" sz="800" dirty="0">
                <a:solidFill>
                  <a:schemeClr val="accent1"/>
                </a:solidFill>
              </a:rPr>
              <a:t>Bank powstał wskutek połączenia się fińskiego banku Merita Bank, szwedzkiego </a:t>
            </a:r>
            <a:r>
              <a:rPr lang="pl-PL" sz="800" dirty="0" err="1">
                <a:solidFill>
                  <a:schemeClr val="accent1"/>
                </a:solidFill>
              </a:rPr>
              <a:t>Nordbanken</a:t>
            </a:r>
            <a:r>
              <a:rPr lang="pl-PL" sz="800" dirty="0">
                <a:solidFill>
                  <a:schemeClr val="accent1"/>
                </a:solidFill>
              </a:rPr>
              <a:t>, duńskiego Unibanku oraz norweskiego Christiania Bank. Połączenia wszystkich banków rozpoczęły się w 1997 roku, a plan połączeniowy zakończył się na początku 2000 roku. Akcje </a:t>
            </a:r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Bank notowane są na giełdach papierów wartościowych w Sztokholmie, Helsinkach oraz Kopenhadze.</a:t>
            </a:r>
          </a:p>
          <a:p>
            <a:endParaRPr lang="pl-PL" sz="800" dirty="0">
              <a:solidFill>
                <a:schemeClr val="accent1"/>
              </a:solidFill>
            </a:endParaRPr>
          </a:p>
          <a:p>
            <a:r>
              <a:rPr lang="pl-PL" sz="800" dirty="0">
                <a:solidFill>
                  <a:schemeClr val="accent1"/>
                </a:solidFill>
              </a:rPr>
              <a:t>Grupa </a:t>
            </a:r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posiada łącznie ponad 700 oddziałów w 16 krajach świata i zatrudnia ponad 32 000 pracowników[1]. </a:t>
            </a:r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oprócz swojej siedziby w Sztokholmie posiada regionalne siedziby oraz przedstawicielstwa w Londynie, Nowym Jorku, Szanghaju, Frankfurcie, Singapurze oraz Luksemburgu.</a:t>
            </a:r>
          </a:p>
          <a:p>
            <a:endParaRPr lang="pl-PL" sz="800" dirty="0">
              <a:solidFill>
                <a:schemeClr val="accent1"/>
              </a:solidFill>
            </a:endParaRPr>
          </a:p>
          <a:p>
            <a:r>
              <a:rPr lang="pl-PL" sz="800" dirty="0">
                <a:solidFill>
                  <a:schemeClr val="accent1"/>
                </a:solidFill>
              </a:rPr>
              <a:t>Bank </a:t>
            </a:r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pod koniec 2016 roku zrzeszał kapitał ponad 10 milionów klientów prywatnych oraz 0,5 miliona przedsiębiorstw. Bank posiada swój własny bank internetowy zrzeszający ponad 5,2 miliona klientów[2] i dokonujący ponad 200 milionów operacji rocznie.</a:t>
            </a:r>
          </a:p>
          <a:p>
            <a:endParaRPr lang="pl-PL" sz="800" dirty="0">
              <a:solidFill>
                <a:schemeClr val="accent1"/>
              </a:solidFill>
            </a:endParaRPr>
          </a:p>
          <a:p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w Polsce</a:t>
            </a:r>
          </a:p>
          <a:p>
            <a:endParaRPr lang="pl-PL" sz="800" dirty="0">
              <a:solidFill>
                <a:schemeClr val="accent1"/>
              </a:solidFill>
            </a:endParaRPr>
          </a:p>
          <a:p>
            <a:r>
              <a:rPr lang="pl-PL" sz="800" dirty="0">
                <a:solidFill>
                  <a:schemeClr val="accent1"/>
                </a:solidFill>
              </a:rPr>
              <a:t>Biura banku w Warszawie (2020)</a:t>
            </a:r>
          </a:p>
          <a:p>
            <a:r>
              <a:rPr lang="pl-PL" sz="800" dirty="0">
                <a:solidFill>
                  <a:schemeClr val="accent1"/>
                </a:solidFill>
              </a:rPr>
              <a:t>Od 2010 roku </a:t>
            </a:r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reprezentowana jest w Polsce przez </a:t>
            </a:r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Bank ABP SA Oddział w Polsce z siedzibą w Łodzi[3]. W Gdańsku, Gdyni i Warszawie funkcjonują centra operacyjne i IT banku zajmujące się obsługą procesów bankowych[4].</a:t>
            </a:r>
          </a:p>
          <a:p>
            <a:endParaRPr lang="pl-PL" sz="800" dirty="0">
              <a:solidFill>
                <a:schemeClr val="accent1"/>
              </a:solidFill>
            </a:endParaRPr>
          </a:p>
          <a:p>
            <a:r>
              <a:rPr lang="pl-PL" sz="800" dirty="0">
                <a:solidFill>
                  <a:schemeClr val="accent1"/>
                </a:solidFill>
              </a:rPr>
              <a:t>Wcześniej, w latach od 1999 roku do 2014 roku grupa </a:t>
            </a:r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posiadała następujące spółki i firmy zależne w Polsce:</a:t>
            </a:r>
          </a:p>
          <a:p>
            <a:endParaRPr lang="pl-PL" sz="800" dirty="0">
              <a:solidFill>
                <a:schemeClr val="accent1"/>
              </a:solidFill>
            </a:endParaRPr>
          </a:p>
          <a:p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Bank Polska S.A. (powstały na bazie m.in. BWP-Unibank S.A.)</a:t>
            </a:r>
          </a:p>
          <a:p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Polska Towarzystwo Ubezpieczeń na Życie S.A.</a:t>
            </a:r>
          </a:p>
          <a:p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Powszechne Towarzystwo Emerytalne S.A. i </a:t>
            </a:r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Otwarty Fundusz Emerytalny</a:t>
            </a:r>
          </a:p>
          <a:p>
            <a:r>
              <a:rPr lang="pl-PL" sz="800" dirty="0" err="1">
                <a:solidFill>
                  <a:schemeClr val="accent1"/>
                </a:solidFill>
              </a:rPr>
              <a:t>Nordea</a:t>
            </a:r>
            <a:r>
              <a:rPr lang="pl-PL" sz="800" dirty="0">
                <a:solidFill>
                  <a:schemeClr val="accent1"/>
                </a:solidFill>
              </a:rPr>
              <a:t> Finance Polska S.A.</a:t>
            </a:r>
          </a:p>
          <a:p>
            <a:r>
              <a:rPr lang="pl-PL" sz="800" dirty="0">
                <a:solidFill>
                  <a:schemeClr val="accent1"/>
                </a:solidFill>
              </a:rPr>
              <a:t>Akcje powyższych spółek nabył PKO Bank Polski.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DB56BF-B961-65A2-284E-7B1538F0F3EE}"/>
              </a:ext>
            </a:extLst>
          </p:cNvPr>
          <p:cNvSpPr txBox="1"/>
          <p:nvPr/>
        </p:nvSpPr>
        <p:spPr>
          <a:xfrm>
            <a:off x="838200" y="4080465"/>
            <a:ext cx="575854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600" dirty="0"/>
              <a:t>Miasta: Sztokholm, Helsinki, Kopenhaga, Londyn, Nowy Jork, </a:t>
            </a:r>
            <a:r>
              <a:rPr lang="pl-PL" sz="1600" dirty="0" err="1"/>
              <a:t>Szanghai</a:t>
            </a:r>
            <a:r>
              <a:rPr lang="pl-PL" sz="1600" dirty="0"/>
              <a:t>, Frankfurt, Singapur, Luksemburg, Łódź, Gdańsk, Gdynia, Warszawa</a:t>
            </a:r>
          </a:p>
          <a:p>
            <a:r>
              <a:rPr lang="pl-PL" sz="1600" dirty="0"/>
              <a:t>Data i fakt: </a:t>
            </a:r>
          </a:p>
          <a:p>
            <a:r>
              <a:rPr lang="pl-PL" sz="1600" dirty="0"/>
              <a:t>- Połączenie banków rozpoczęło się w 1997 roku, a zakończyło na początku 2000 roku.</a:t>
            </a:r>
          </a:p>
          <a:p>
            <a:r>
              <a:rPr lang="pl-PL" sz="1600" dirty="0"/>
              <a:t>- </a:t>
            </a:r>
            <a:r>
              <a:rPr lang="pl-PL" sz="1600" dirty="0" err="1"/>
              <a:t>Nordea</a:t>
            </a:r>
            <a:r>
              <a:rPr lang="pl-PL" sz="1600" dirty="0"/>
              <a:t> w Polsce reprezentowana jest od 2010 roku przez </a:t>
            </a:r>
            <a:r>
              <a:rPr lang="pl-PL" sz="1600" dirty="0" err="1"/>
              <a:t>Nordea</a:t>
            </a:r>
            <a:r>
              <a:rPr lang="pl-PL" sz="1600" dirty="0"/>
              <a:t> Bank ABP SA Oddział w Polsce z siedzibą w Łodzi.</a:t>
            </a:r>
          </a:p>
          <a:p>
            <a:r>
              <a:rPr lang="pl-PL" sz="1600" dirty="0"/>
              <a:t>- </a:t>
            </a:r>
            <a:r>
              <a:rPr lang="pl-PL" sz="1600" dirty="0" err="1"/>
              <a:t>Nordea</a:t>
            </a:r>
            <a:r>
              <a:rPr lang="pl-PL" sz="1600" dirty="0"/>
              <a:t> Bank Polska S.A. powstała w latach od 1999 roku do 2014 roku.</a:t>
            </a:r>
          </a:p>
        </p:txBody>
      </p:sp>
    </p:spTree>
    <p:extLst>
      <p:ext uri="{BB962C8B-B14F-4D97-AF65-F5344CB8AC3E}">
        <p14:creationId xmlns:p14="http://schemas.microsoft.com/office/powerpoint/2010/main" val="2190406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8732C67-3E1E-4B01-51A5-A86B6A6D7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Ektrakcja</a:t>
            </a:r>
            <a:r>
              <a:rPr lang="pl-PL" dirty="0"/>
              <a:t> zaawansowana: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90E74552-89BC-336F-0B8C-D620C05C1D4B}"/>
              </a:ext>
            </a:extLst>
          </p:cNvPr>
          <p:cNvSpPr txBox="1"/>
          <p:nvPr/>
        </p:nvSpPr>
        <p:spPr>
          <a:xfrm>
            <a:off x="473529" y="1994920"/>
            <a:ext cx="609755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>
                <a:solidFill>
                  <a:schemeClr val="accent2"/>
                </a:solidFill>
              </a:rPr>
              <a:t>Jesteś moim asystentem tekstowym. </a:t>
            </a:r>
          </a:p>
          <a:p>
            <a:r>
              <a:rPr lang="pl-PL" dirty="0">
                <a:solidFill>
                  <a:schemeClr val="accent6"/>
                </a:solidFill>
              </a:rPr>
              <a:t>Z podanego tekstu wyciągnij wszystkie ważne daty i wydarzenia z nimi związane oraz miasta</a:t>
            </a:r>
          </a:p>
          <a:p>
            <a:r>
              <a:rPr lang="pl-PL" dirty="0">
                <a:solidFill>
                  <a:schemeClr val="accent4"/>
                </a:solidFill>
              </a:rPr>
              <a:t>Oczekiwany format to lista </a:t>
            </a:r>
            <a:r>
              <a:rPr lang="pl-PL" dirty="0" err="1">
                <a:solidFill>
                  <a:schemeClr val="accent4"/>
                </a:solidFill>
              </a:rPr>
              <a:t>json</a:t>
            </a:r>
            <a:r>
              <a:rPr lang="pl-PL" dirty="0">
                <a:solidFill>
                  <a:schemeClr val="accent4"/>
                </a:solidFill>
              </a:rPr>
              <a:t> o nazwie </a:t>
            </a:r>
            <a:r>
              <a:rPr lang="pl-PL" dirty="0" err="1">
                <a:solidFill>
                  <a:schemeClr val="accent4"/>
                </a:solidFill>
              </a:rPr>
              <a:t>nordea</a:t>
            </a:r>
            <a:endParaRPr lang="pl-PL" dirty="0">
              <a:solidFill>
                <a:schemeClr val="accent4"/>
              </a:solidFill>
            </a:endParaRPr>
          </a:p>
          <a:p>
            <a:r>
              <a:rPr lang="pl-PL" dirty="0">
                <a:solidFill>
                  <a:schemeClr val="accent4"/>
                </a:solidFill>
              </a:rPr>
              <a:t>{</a:t>
            </a:r>
          </a:p>
          <a:p>
            <a:r>
              <a:rPr lang="pl-PL" dirty="0">
                <a:solidFill>
                  <a:schemeClr val="accent4"/>
                </a:solidFill>
              </a:rPr>
              <a:t>  "fakty":[{</a:t>
            </a:r>
            <a:r>
              <a:rPr lang="pl-PL" dirty="0" err="1">
                <a:solidFill>
                  <a:schemeClr val="accent4"/>
                </a:solidFill>
              </a:rPr>
              <a:t>data:wydarzenia</a:t>
            </a:r>
            <a:r>
              <a:rPr lang="pl-PL" dirty="0">
                <a:solidFill>
                  <a:schemeClr val="accent4"/>
                </a:solidFill>
              </a:rPr>
              <a:t>}],</a:t>
            </a:r>
          </a:p>
          <a:p>
            <a:r>
              <a:rPr lang="pl-PL" dirty="0">
                <a:solidFill>
                  <a:schemeClr val="accent4"/>
                </a:solidFill>
              </a:rPr>
              <a:t>"miasta":[miasta]</a:t>
            </a:r>
          </a:p>
          <a:p>
            <a:r>
              <a:rPr lang="pl-PL" dirty="0">
                <a:solidFill>
                  <a:schemeClr val="accent4"/>
                </a:solidFill>
              </a:rPr>
              <a:t>}</a:t>
            </a:r>
          </a:p>
          <a:p>
            <a:endParaRPr lang="pl-PL" dirty="0"/>
          </a:p>
          <a:p>
            <a:r>
              <a:rPr lang="pl-PL" dirty="0"/>
              <a:t>###</a:t>
            </a:r>
          </a:p>
          <a:p>
            <a:r>
              <a:rPr lang="pl-PL" dirty="0">
                <a:solidFill>
                  <a:schemeClr val="accent5"/>
                </a:solidFill>
              </a:rPr>
              <a:t>{</a:t>
            </a:r>
            <a:r>
              <a:rPr lang="pl-PL" dirty="0" err="1">
                <a:solidFill>
                  <a:schemeClr val="accent5"/>
                </a:solidFill>
              </a:rPr>
              <a:t>input</a:t>
            </a:r>
            <a:r>
              <a:rPr lang="pl-PL" dirty="0">
                <a:solidFill>
                  <a:schemeClr val="accent5"/>
                </a:solidFill>
              </a:rPr>
              <a:t>}</a:t>
            </a: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3D98468F-6382-ACB0-FB50-E91D0C7FF4BF}"/>
              </a:ext>
            </a:extLst>
          </p:cNvPr>
          <p:cNvSpPr txBox="1"/>
          <p:nvPr/>
        </p:nvSpPr>
        <p:spPr>
          <a:xfrm>
            <a:off x="7141029" y="1830648"/>
            <a:ext cx="4914123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800" dirty="0"/>
              <a:t>{</a:t>
            </a:r>
          </a:p>
          <a:p>
            <a:r>
              <a:rPr lang="pl-PL" sz="800" dirty="0"/>
              <a:t>  "fakty": [</a:t>
            </a:r>
          </a:p>
          <a:p>
            <a:r>
              <a:rPr lang="pl-PL" sz="800" dirty="0"/>
              <a:t>    {</a:t>
            </a:r>
          </a:p>
          <a:p>
            <a:r>
              <a:rPr lang="pl-PL" sz="800" dirty="0"/>
              <a:t>      "data": "1997",</a:t>
            </a:r>
          </a:p>
          <a:p>
            <a:r>
              <a:rPr lang="pl-PL" sz="800" dirty="0"/>
              <a:t>      "wydarzenia": "rozpoczęcie połączeń wszystkich banków"</a:t>
            </a:r>
          </a:p>
          <a:p>
            <a:r>
              <a:rPr lang="pl-PL" sz="800" dirty="0"/>
              <a:t>    },</a:t>
            </a:r>
          </a:p>
          <a:p>
            <a:r>
              <a:rPr lang="pl-PL" sz="800" dirty="0"/>
              <a:t>    {</a:t>
            </a:r>
          </a:p>
          <a:p>
            <a:r>
              <a:rPr lang="pl-PL" sz="800" dirty="0"/>
              <a:t>      "data": "2000",</a:t>
            </a:r>
          </a:p>
          <a:p>
            <a:r>
              <a:rPr lang="pl-PL" sz="800" dirty="0"/>
              <a:t>      "wydarzenia": "zakończenie planu połączeniowego"</a:t>
            </a:r>
          </a:p>
          <a:p>
            <a:r>
              <a:rPr lang="pl-PL" sz="800" dirty="0"/>
              <a:t>    },</a:t>
            </a:r>
          </a:p>
          <a:p>
            <a:r>
              <a:rPr lang="pl-PL" sz="800" dirty="0"/>
              <a:t>    {</a:t>
            </a:r>
          </a:p>
          <a:p>
            <a:r>
              <a:rPr lang="pl-PL" sz="800" dirty="0"/>
              <a:t>      "data": "2010",</a:t>
            </a:r>
          </a:p>
          <a:p>
            <a:r>
              <a:rPr lang="pl-PL" sz="800" dirty="0"/>
              <a:t>      "wydarzenia": "</a:t>
            </a:r>
            <a:r>
              <a:rPr lang="pl-PL" sz="800" dirty="0" err="1"/>
              <a:t>Nordea</a:t>
            </a:r>
            <a:r>
              <a:rPr lang="pl-PL" sz="800" dirty="0"/>
              <a:t> reprezentowana w Polsce przez </a:t>
            </a:r>
            <a:r>
              <a:rPr lang="pl-PL" sz="800" dirty="0" err="1"/>
              <a:t>Nordea</a:t>
            </a:r>
            <a:r>
              <a:rPr lang="pl-PL" sz="800" dirty="0"/>
              <a:t> Bank ABP SA Oddział w Polsce"</a:t>
            </a:r>
          </a:p>
          <a:p>
            <a:r>
              <a:rPr lang="pl-PL" sz="800" dirty="0"/>
              <a:t>    }</a:t>
            </a:r>
          </a:p>
          <a:p>
            <a:r>
              <a:rPr lang="pl-PL" sz="800" dirty="0"/>
              <a:t>  ],</a:t>
            </a:r>
          </a:p>
          <a:p>
            <a:r>
              <a:rPr lang="pl-PL" sz="800" dirty="0"/>
              <a:t>  "miasta": [</a:t>
            </a:r>
          </a:p>
          <a:p>
            <a:r>
              <a:rPr lang="pl-PL" sz="800" dirty="0"/>
              <a:t>    "Sztokholm",</a:t>
            </a:r>
          </a:p>
          <a:p>
            <a:r>
              <a:rPr lang="pl-PL" sz="800" dirty="0"/>
              <a:t>    "Helsinki",</a:t>
            </a:r>
          </a:p>
          <a:p>
            <a:r>
              <a:rPr lang="pl-PL" sz="800" dirty="0"/>
              <a:t>    "Kopenhaga",</a:t>
            </a:r>
          </a:p>
          <a:p>
            <a:r>
              <a:rPr lang="pl-PL" sz="800" dirty="0"/>
              <a:t>    "Londyn",</a:t>
            </a:r>
          </a:p>
          <a:p>
            <a:r>
              <a:rPr lang="pl-PL" sz="800" dirty="0"/>
              <a:t>    "Nowy Jork",</a:t>
            </a:r>
          </a:p>
          <a:p>
            <a:r>
              <a:rPr lang="pl-PL" sz="800" dirty="0"/>
              <a:t>    "Szanghaj",</a:t>
            </a:r>
          </a:p>
          <a:p>
            <a:r>
              <a:rPr lang="pl-PL" sz="800" dirty="0"/>
              <a:t>    "Frankfurt",</a:t>
            </a:r>
          </a:p>
          <a:p>
            <a:r>
              <a:rPr lang="pl-PL" sz="800" dirty="0"/>
              <a:t>    "Singapur",</a:t>
            </a:r>
          </a:p>
          <a:p>
            <a:r>
              <a:rPr lang="pl-PL" sz="800" dirty="0"/>
              <a:t>    "Luksemburg",</a:t>
            </a:r>
          </a:p>
          <a:p>
            <a:r>
              <a:rPr lang="pl-PL" sz="800" dirty="0"/>
              <a:t>    "Łódź",</a:t>
            </a:r>
          </a:p>
          <a:p>
            <a:r>
              <a:rPr lang="pl-PL" sz="800" dirty="0"/>
              <a:t>    "Gdańsk",</a:t>
            </a:r>
          </a:p>
          <a:p>
            <a:r>
              <a:rPr lang="pl-PL" sz="800" dirty="0"/>
              <a:t>    "Gdynia",</a:t>
            </a:r>
          </a:p>
          <a:p>
            <a:r>
              <a:rPr lang="pl-PL" sz="800" dirty="0"/>
              <a:t>    "Warszawa"</a:t>
            </a:r>
          </a:p>
          <a:p>
            <a:r>
              <a:rPr lang="pl-PL" sz="800" dirty="0"/>
              <a:t>  ]</a:t>
            </a:r>
          </a:p>
          <a:p>
            <a:r>
              <a:rPr lang="pl-PL" sz="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44131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8A222FC-B70A-0245-73DF-8A605AE33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Techniki pracy Zero-</a:t>
            </a:r>
            <a:r>
              <a:rPr lang="pl-PL" dirty="0" err="1"/>
              <a:t>Shot</a:t>
            </a:r>
            <a:endParaRPr lang="pl-PL" dirty="0"/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64CCC4C3-56C4-25AF-22C9-410563D57D1B}"/>
              </a:ext>
            </a:extLst>
          </p:cNvPr>
          <p:cNvSpPr/>
          <p:nvPr/>
        </p:nvSpPr>
        <p:spPr>
          <a:xfrm>
            <a:off x="1013146" y="2211350"/>
            <a:ext cx="1511559" cy="147423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Zaprojektuj co potrzebujesz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6EB41425-E434-01C8-F105-94392101F75A}"/>
              </a:ext>
            </a:extLst>
          </p:cNvPr>
          <p:cNvSpPr/>
          <p:nvPr/>
        </p:nvSpPr>
        <p:spPr>
          <a:xfrm>
            <a:off x="3761788" y="2211351"/>
            <a:ext cx="1511559" cy="14742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Sformułuj</a:t>
            </a:r>
          </a:p>
        </p:txBody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A3C17F02-4254-8CC9-4FB0-C99598C4C20B}"/>
              </a:ext>
            </a:extLst>
          </p:cNvPr>
          <p:cNvSpPr/>
          <p:nvPr/>
        </p:nvSpPr>
        <p:spPr>
          <a:xfrm>
            <a:off x="9259072" y="2211348"/>
            <a:ext cx="1511559" cy="1474237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Dostosuj</a:t>
            </a:r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702FAEB1-65F3-3053-5D60-6AC92724D79C}"/>
              </a:ext>
            </a:extLst>
          </p:cNvPr>
          <p:cNvSpPr/>
          <p:nvPr/>
        </p:nvSpPr>
        <p:spPr>
          <a:xfrm>
            <a:off x="6510430" y="2211349"/>
            <a:ext cx="1511559" cy="14742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Zapytaj</a:t>
            </a:r>
          </a:p>
        </p:txBody>
      </p:sp>
      <p:cxnSp>
        <p:nvCxnSpPr>
          <p:cNvPr id="8" name="Łącznik prosty ze strzałką 7">
            <a:extLst>
              <a:ext uri="{FF2B5EF4-FFF2-40B4-BE49-F238E27FC236}">
                <a16:creationId xmlns:a16="http://schemas.microsoft.com/office/drawing/2014/main" id="{ACF684A5-A8AB-3002-6A8F-5B8008369BF0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524705" y="2948469"/>
            <a:ext cx="12370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Łącznik prosty ze strzałką 8">
            <a:extLst>
              <a:ext uri="{FF2B5EF4-FFF2-40B4-BE49-F238E27FC236}">
                <a16:creationId xmlns:a16="http://schemas.microsoft.com/office/drawing/2014/main" id="{802F8882-D552-B829-F97D-EF01291FD153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5273347" y="2948468"/>
            <a:ext cx="1237083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Łącznik prosty ze strzałką 9">
            <a:extLst>
              <a:ext uri="{FF2B5EF4-FFF2-40B4-BE49-F238E27FC236}">
                <a16:creationId xmlns:a16="http://schemas.microsoft.com/office/drawing/2014/main" id="{6BFF42AE-521C-D6E8-07B2-C3E98E32085C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021989" y="2948467"/>
            <a:ext cx="12370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upa 12">
            <a:extLst>
              <a:ext uri="{FF2B5EF4-FFF2-40B4-BE49-F238E27FC236}">
                <a16:creationId xmlns:a16="http://schemas.microsoft.com/office/drawing/2014/main" id="{6BFEAA1A-58EF-F743-7CBC-7D611EF9E8D8}"/>
              </a:ext>
            </a:extLst>
          </p:cNvPr>
          <p:cNvGrpSpPr/>
          <p:nvPr/>
        </p:nvGrpSpPr>
        <p:grpSpPr>
          <a:xfrm>
            <a:off x="8542719" y="1323426"/>
            <a:ext cx="3145320" cy="3250080"/>
            <a:chOff x="8589372" y="1537935"/>
            <a:chExt cx="3145320" cy="3250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1" name="Pismo odręczne 10">
                  <a:extLst>
                    <a:ext uri="{FF2B5EF4-FFF2-40B4-BE49-F238E27FC236}">
                      <a16:creationId xmlns:a16="http://schemas.microsoft.com/office/drawing/2014/main" id="{F55E64B9-36B3-6A4C-656B-A270A6CB37B6}"/>
                    </a:ext>
                  </a:extLst>
                </p14:cNvPr>
                <p14:cNvContentPartPr/>
                <p14:nvPr/>
              </p14:nvContentPartPr>
              <p14:xfrm>
                <a:off x="8589372" y="1573935"/>
                <a:ext cx="3145320" cy="3214080"/>
              </p14:xfrm>
            </p:contentPart>
          </mc:Choice>
          <mc:Fallback xmlns="">
            <p:pic>
              <p:nvPicPr>
                <p:cNvPr id="11" name="Pismo odręczne 10">
                  <a:extLst>
                    <a:ext uri="{FF2B5EF4-FFF2-40B4-BE49-F238E27FC236}">
                      <a16:creationId xmlns:a16="http://schemas.microsoft.com/office/drawing/2014/main" id="{F55E64B9-36B3-6A4C-656B-A270A6CB37B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580372" y="1565295"/>
                  <a:ext cx="3162960" cy="323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2" name="Pismo odręczne 11">
                  <a:extLst>
                    <a:ext uri="{FF2B5EF4-FFF2-40B4-BE49-F238E27FC236}">
                      <a16:creationId xmlns:a16="http://schemas.microsoft.com/office/drawing/2014/main" id="{57DD901A-2F42-3AF0-B6FA-DE8DACDAC89F}"/>
                    </a:ext>
                  </a:extLst>
                </p14:cNvPr>
                <p14:cNvContentPartPr/>
                <p14:nvPr/>
              </p14:nvContentPartPr>
              <p14:xfrm>
                <a:off x="9008412" y="1537935"/>
                <a:ext cx="2110320" cy="2874240"/>
              </p14:xfrm>
            </p:contentPart>
          </mc:Choice>
          <mc:Fallback xmlns="">
            <p:pic>
              <p:nvPicPr>
                <p:cNvPr id="12" name="Pismo odręczne 11">
                  <a:extLst>
                    <a:ext uri="{FF2B5EF4-FFF2-40B4-BE49-F238E27FC236}">
                      <a16:creationId xmlns:a16="http://schemas.microsoft.com/office/drawing/2014/main" id="{57DD901A-2F42-3AF0-B6FA-DE8DACDAC89F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8999772" y="1529295"/>
                  <a:ext cx="2127960" cy="28918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40162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9D302AEA-309D-A91E-67ED-235FFDADE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640080"/>
            <a:ext cx="625111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O mnie</a:t>
            </a:r>
          </a:p>
        </p:txBody>
      </p:sp>
      <p:pic>
        <p:nvPicPr>
          <p:cNvPr id="9" name="Obraz 8" descr="Obraz zawierający osoba, na wolnym powietrzu, pies, ubrania&#10;&#10;Opis wygenerowany automatycznie">
            <a:extLst>
              <a:ext uri="{FF2B5EF4-FFF2-40B4-BE49-F238E27FC236}">
                <a16:creationId xmlns:a16="http://schemas.microsoft.com/office/drawing/2014/main" id="{37047F8F-F91D-D63A-5938-205CD40A81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2" r="7560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14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984AE17-DF34-331B-98E8-BA76E643A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Multi-</a:t>
            </a:r>
            <a:r>
              <a:rPr lang="pl-PL" dirty="0" err="1"/>
              <a:t>Shot</a:t>
            </a:r>
            <a:endParaRPr lang="pl-PL" dirty="0"/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D4891F1D-4003-8F7F-1CD6-0353FD6D1277}"/>
              </a:ext>
            </a:extLst>
          </p:cNvPr>
          <p:cNvSpPr/>
          <p:nvPr/>
        </p:nvSpPr>
        <p:spPr>
          <a:xfrm>
            <a:off x="994485" y="2435285"/>
            <a:ext cx="1511559" cy="147423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Zaprojektuj co potrzebujesz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9AC088CC-04A5-FC1A-CF61-0833AD4B2E34}"/>
              </a:ext>
            </a:extLst>
          </p:cNvPr>
          <p:cNvSpPr/>
          <p:nvPr/>
        </p:nvSpPr>
        <p:spPr>
          <a:xfrm>
            <a:off x="3743127" y="2435286"/>
            <a:ext cx="1511559" cy="14742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Sformułuj</a:t>
            </a:r>
          </a:p>
        </p:txBody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146EE3A7-F9EA-AFA0-6AD8-115C25C02E41}"/>
              </a:ext>
            </a:extLst>
          </p:cNvPr>
          <p:cNvSpPr/>
          <p:nvPr/>
        </p:nvSpPr>
        <p:spPr>
          <a:xfrm>
            <a:off x="9240411" y="2435283"/>
            <a:ext cx="1511559" cy="1474237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Dostosuj</a:t>
            </a:r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16B54B20-DF34-1CF5-822D-87B4CDF111A5}"/>
              </a:ext>
            </a:extLst>
          </p:cNvPr>
          <p:cNvSpPr/>
          <p:nvPr/>
        </p:nvSpPr>
        <p:spPr>
          <a:xfrm>
            <a:off x="6491769" y="2435284"/>
            <a:ext cx="1511559" cy="14742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Zapytaj</a:t>
            </a:r>
          </a:p>
        </p:txBody>
      </p:sp>
      <p:cxnSp>
        <p:nvCxnSpPr>
          <p:cNvPr id="8" name="Łącznik prosty ze strzałką 7">
            <a:extLst>
              <a:ext uri="{FF2B5EF4-FFF2-40B4-BE49-F238E27FC236}">
                <a16:creationId xmlns:a16="http://schemas.microsoft.com/office/drawing/2014/main" id="{24026CA5-4876-F376-D6C1-E78AF7022243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506044" y="3172404"/>
            <a:ext cx="12370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Łącznik prosty ze strzałką 8">
            <a:extLst>
              <a:ext uri="{FF2B5EF4-FFF2-40B4-BE49-F238E27FC236}">
                <a16:creationId xmlns:a16="http://schemas.microsoft.com/office/drawing/2014/main" id="{7499A961-A70E-1DAE-17E7-F85F1E2B46D0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5254686" y="3172403"/>
            <a:ext cx="1237083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Łącznik prosty ze strzałką 9">
            <a:extLst>
              <a:ext uri="{FF2B5EF4-FFF2-40B4-BE49-F238E27FC236}">
                <a16:creationId xmlns:a16="http://schemas.microsoft.com/office/drawing/2014/main" id="{002B0EB2-6986-5531-C14F-DFCE7D48D321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8003328" y="3172402"/>
            <a:ext cx="12370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łamany 11">
            <a:extLst>
              <a:ext uri="{FF2B5EF4-FFF2-40B4-BE49-F238E27FC236}">
                <a16:creationId xmlns:a16="http://schemas.microsoft.com/office/drawing/2014/main" id="{D85E1DF6-B609-F688-E83A-2BF5266B7681}"/>
              </a:ext>
            </a:extLst>
          </p:cNvPr>
          <p:cNvCxnSpPr>
            <a:stCxn id="6" idx="2"/>
            <a:endCxn id="7" idx="2"/>
          </p:cNvCxnSpPr>
          <p:nvPr/>
        </p:nvCxnSpPr>
        <p:spPr>
          <a:xfrm rot="5400000">
            <a:off x="8621870" y="2535199"/>
            <a:ext cx="1" cy="2748642"/>
          </a:xfrm>
          <a:prstGeom prst="bentConnector3">
            <a:avLst>
              <a:gd name="adj1" fmla="val 2286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D516CA03-6404-64E5-FECB-2AAF6AAA7E02}"/>
              </a:ext>
            </a:extLst>
          </p:cNvPr>
          <p:cNvSpPr txBox="1"/>
          <p:nvPr/>
        </p:nvSpPr>
        <p:spPr>
          <a:xfrm>
            <a:off x="8444204" y="4170783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X+1</a:t>
            </a:r>
          </a:p>
        </p:txBody>
      </p:sp>
    </p:spTree>
    <p:extLst>
      <p:ext uri="{BB962C8B-B14F-4D97-AF65-F5344CB8AC3E}">
        <p14:creationId xmlns:p14="http://schemas.microsoft.com/office/powerpoint/2010/main" val="30583245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B92B1B-A1F8-CCDC-7205-7E9E9D112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Prompt</a:t>
            </a:r>
            <a:r>
              <a:rPr lang="pl-PL" dirty="0"/>
              <a:t> </a:t>
            </a:r>
            <a:r>
              <a:rPr lang="pl-PL" dirty="0" err="1"/>
              <a:t>Chaining</a:t>
            </a:r>
            <a:endParaRPr lang="pl-PL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403C7F89-3E29-5DF0-2029-CEFBC5F889C6}"/>
              </a:ext>
            </a:extLst>
          </p:cNvPr>
          <p:cNvSpPr txBox="1"/>
          <p:nvPr/>
        </p:nvSpPr>
        <p:spPr>
          <a:xfrm>
            <a:off x="1210648" y="2035921"/>
            <a:ext cx="6097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 err="1"/>
              <a:t>Bedziesz</a:t>
            </a:r>
            <a:r>
              <a:rPr lang="pl-PL" dirty="0"/>
              <a:t> moim asystentem do napisania pracy na temat </a:t>
            </a:r>
            <a:r>
              <a:rPr lang="pl-PL" dirty="0" err="1"/>
              <a:t>dżownic</a:t>
            </a:r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2854EEDD-DD56-996E-4DB4-5ABEBF8BA99C}"/>
              </a:ext>
            </a:extLst>
          </p:cNvPr>
          <p:cNvSpPr txBox="1"/>
          <p:nvPr/>
        </p:nvSpPr>
        <p:spPr>
          <a:xfrm>
            <a:off x="438539" y="2174420"/>
            <a:ext cx="98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accent5"/>
                </a:solidFill>
              </a:rPr>
              <a:t>User</a:t>
            </a: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70083BAA-A5DE-E574-C1D7-27AD2264E182}"/>
              </a:ext>
            </a:extLst>
          </p:cNvPr>
          <p:cNvSpPr txBox="1"/>
          <p:nvPr/>
        </p:nvSpPr>
        <p:spPr>
          <a:xfrm>
            <a:off x="4863581" y="3051584"/>
            <a:ext cx="1443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accent2"/>
                </a:solidFill>
              </a:rPr>
              <a:t>Assistant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3B672A0F-CDAF-C0BD-14E5-2EC62424D647}"/>
              </a:ext>
            </a:extLst>
          </p:cNvPr>
          <p:cNvSpPr txBox="1"/>
          <p:nvPr/>
        </p:nvSpPr>
        <p:spPr>
          <a:xfrm>
            <a:off x="5978591" y="3051584"/>
            <a:ext cx="6097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Oczywiście! Jestem tu, aby pomóc. Jak mogę Ci asystować w napisaniu pracy na temat </a:t>
            </a:r>
            <a:r>
              <a:rPr lang="pl-PL" dirty="0" err="1"/>
              <a:t>dżownic</a:t>
            </a:r>
            <a:r>
              <a:rPr lang="pl-PL" dirty="0"/>
              <a:t>?</a:t>
            </a:r>
          </a:p>
        </p:txBody>
      </p:sp>
      <p:sp>
        <p:nvSpPr>
          <p:cNvPr id="14" name="pole tekstowe 13">
            <a:extLst>
              <a:ext uri="{FF2B5EF4-FFF2-40B4-BE49-F238E27FC236}">
                <a16:creationId xmlns:a16="http://schemas.microsoft.com/office/drawing/2014/main" id="{E8D37431-F5B5-2B7B-C945-D774A7183865}"/>
              </a:ext>
            </a:extLst>
          </p:cNvPr>
          <p:cNvSpPr txBox="1"/>
          <p:nvPr/>
        </p:nvSpPr>
        <p:spPr>
          <a:xfrm>
            <a:off x="1210648" y="3991083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Co taka praca powinna zawierać ? </a:t>
            </a: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96F5C568-D480-5ECD-CEC9-F29AA6815F9D}"/>
              </a:ext>
            </a:extLst>
          </p:cNvPr>
          <p:cNvSpPr txBox="1"/>
          <p:nvPr/>
        </p:nvSpPr>
        <p:spPr>
          <a:xfrm>
            <a:off x="438539" y="3995448"/>
            <a:ext cx="98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accent1"/>
                </a:solidFill>
              </a:rPr>
              <a:t>User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11B10EC4-5F5F-7941-E6BD-1203F4395D6E}"/>
              </a:ext>
            </a:extLst>
          </p:cNvPr>
          <p:cNvSpPr txBox="1"/>
          <p:nvPr/>
        </p:nvSpPr>
        <p:spPr>
          <a:xfrm>
            <a:off x="4863581" y="4521719"/>
            <a:ext cx="1443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accent2"/>
                </a:solidFill>
              </a:rPr>
              <a:t>Assistant</a:t>
            </a:r>
          </a:p>
        </p:txBody>
      </p:sp>
      <p:sp>
        <p:nvSpPr>
          <p:cNvPr id="18" name="pole tekstowe 17">
            <a:extLst>
              <a:ext uri="{FF2B5EF4-FFF2-40B4-BE49-F238E27FC236}">
                <a16:creationId xmlns:a16="http://schemas.microsoft.com/office/drawing/2014/main" id="{08CAEE22-118C-20E1-2D69-2222337EE03A}"/>
              </a:ext>
            </a:extLst>
          </p:cNvPr>
          <p:cNvSpPr txBox="1"/>
          <p:nvPr/>
        </p:nvSpPr>
        <p:spPr>
          <a:xfrm>
            <a:off x="5978591" y="4549676"/>
            <a:ext cx="609755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Praca na temat </a:t>
            </a:r>
            <a:r>
              <a:rPr lang="pl-PL" dirty="0" err="1"/>
              <a:t>dżownic</a:t>
            </a:r>
            <a:r>
              <a:rPr lang="pl-PL" dirty="0"/>
              <a:t> powinna zawierać informacje na temat tego fascynującego gatunku stawonogów. Oto kilka punktów, które można uwzględnić w takiej pracy:</a:t>
            </a:r>
          </a:p>
          <a:p>
            <a:endParaRPr lang="pl-PL" dirty="0"/>
          </a:p>
          <a:p>
            <a:r>
              <a:rPr lang="pl-PL" dirty="0"/>
              <a:t>1. Wprowadzenie: W tej sekcji warto przedstawić ogólne informacje dotyczące </a:t>
            </a:r>
            <a:r>
              <a:rPr lang="pl-PL" dirty="0" err="1"/>
              <a:t>dżownic</a:t>
            </a:r>
            <a:r>
              <a:rPr lang="pl-PL" dirty="0"/>
              <a:t>, takie jak ich klasyfikacja, morfologia i występowanie. Można też wspomnieć o ich znaczeniu w ekosystemach i jak odgrywają ważną rolę w </a:t>
            </a:r>
          </a:p>
        </p:txBody>
      </p:sp>
      <p:cxnSp>
        <p:nvCxnSpPr>
          <p:cNvPr id="20" name="Łącznik zakrzywiony 19">
            <a:extLst>
              <a:ext uri="{FF2B5EF4-FFF2-40B4-BE49-F238E27FC236}">
                <a16:creationId xmlns:a16="http://schemas.microsoft.com/office/drawing/2014/main" id="{DC6DCCB4-D35F-52A5-7728-0C22595577CB}"/>
              </a:ext>
            </a:extLst>
          </p:cNvPr>
          <p:cNvCxnSpPr/>
          <p:nvPr/>
        </p:nvCxnSpPr>
        <p:spPr>
          <a:xfrm>
            <a:off x="3881535" y="2682252"/>
            <a:ext cx="982046" cy="73866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Łącznik zakrzywiony 21">
            <a:extLst>
              <a:ext uri="{FF2B5EF4-FFF2-40B4-BE49-F238E27FC236}">
                <a16:creationId xmlns:a16="http://schemas.microsoft.com/office/drawing/2014/main" id="{6905F877-B0F5-F39D-1D17-7ED0C338CE40}"/>
              </a:ext>
            </a:extLst>
          </p:cNvPr>
          <p:cNvCxnSpPr/>
          <p:nvPr/>
        </p:nvCxnSpPr>
        <p:spPr>
          <a:xfrm rot="10800000" flipV="1">
            <a:off x="4627984" y="3816219"/>
            <a:ext cx="1073020" cy="35952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Łącznik zakrzywiony 23">
            <a:extLst>
              <a:ext uri="{FF2B5EF4-FFF2-40B4-BE49-F238E27FC236}">
                <a16:creationId xmlns:a16="http://schemas.microsoft.com/office/drawing/2014/main" id="{04D5C654-E350-92A7-1B66-AC86FF989218}"/>
              </a:ext>
            </a:extLst>
          </p:cNvPr>
          <p:cNvCxnSpPr/>
          <p:nvPr/>
        </p:nvCxnSpPr>
        <p:spPr>
          <a:xfrm>
            <a:off x="3088433" y="4549676"/>
            <a:ext cx="1775148" cy="117932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1269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7C16576-EA43-11B8-967C-76ECB6153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Prompt</a:t>
            </a:r>
            <a:r>
              <a:rPr lang="pl-PL" dirty="0"/>
              <a:t> </a:t>
            </a:r>
            <a:r>
              <a:rPr lang="pl-PL" dirty="0" err="1"/>
              <a:t>Chaining</a:t>
            </a:r>
            <a:endParaRPr lang="pl-PL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804E81A1-0C8D-6BDB-ACB8-82992FF7C8CB}"/>
              </a:ext>
            </a:extLst>
          </p:cNvPr>
          <p:cNvSpPr txBox="1"/>
          <p:nvPr/>
        </p:nvSpPr>
        <p:spPr>
          <a:xfrm>
            <a:off x="1145334" y="2174420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Opisz dla mnie punkt 1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9E7C464A-1F50-D683-9ACC-CAC98D13B334}"/>
              </a:ext>
            </a:extLst>
          </p:cNvPr>
          <p:cNvSpPr txBox="1"/>
          <p:nvPr/>
        </p:nvSpPr>
        <p:spPr>
          <a:xfrm>
            <a:off x="438539" y="2174420"/>
            <a:ext cx="98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accent1"/>
                </a:solidFill>
              </a:rPr>
              <a:t>User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199D4378-7DE2-F099-A9F9-88DFF8BD5D7E}"/>
              </a:ext>
            </a:extLst>
          </p:cNvPr>
          <p:cNvSpPr txBox="1"/>
          <p:nvPr/>
        </p:nvSpPr>
        <p:spPr>
          <a:xfrm>
            <a:off x="4262535" y="2846310"/>
            <a:ext cx="1443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chemeClr val="accent2"/>
                </a:solidFill>
              </a:rPr>
              <a:t>Assistant</a:t>
            </a: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C392F74E-F3D7-1D46-71B0-4E42D8DA9ABC}"/>
              </a:ext>
            </a:extLst>
          </p:cNvPr>
          <p:cNvSpPr txBox="1"/>
          <p:nvPr/>
        </p:nvSpPr>
        <p:spPr>
          <a:xfrm>
            <a:off x="5256246" y="2822210"/>
            <a:ext cx="609755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Oczywiście! Punkt 1 dotyczy wprowadzenia do pracy na temat </a:t>
            </a:r>
            <a:r>
              <a:rPr lang="pl-PL" dirty="0" err="1"/>
              <a:t>dżownic</a:t>
            </a:r>
            <a:r>
              <a:rPr lang="pl-PL" dirty="0"/>
              <a:t>. Poniżej znajduje się krótkie omówienie tego zagadnienia:</a:t>
            </a:r>
          </a:p>
          <a:p>
            <a:endParaRPr lang="pl-PL" dirty="0"/>
          </a:p>
          <a:p>
            <a:r>
              <a:rPr lang="pl-PL" dirty="0"/>
              <a:t>Wprowadzenie: W tej sekcji, która jest otwierającą częścią pracy, warto przedstawić ogólne informacje dotyczące </a:t>
            </a:r>
            <a:r>
              <a:rPr lang="pl-PL" dirty="0" err="1"/>
              <a:t>dżownic</a:t>
            </a:r>
            <a:r>
              <a:rPr lang="pl-PL" dirty="0"/>
              <a:t>. Można rozpocząć od wprowadzenia do tematu, </a:t>
            </a:r>
          </a:p>
        </p:txBody>
      </p:sp>
      <p:cxnSp>
        <p:nvCxnSpPr>
          <p:cNvPr id="10" name="Łącznik zakrzywiony 9">
            <a:extLst>
              <a:ext uri="{FF2B5EF4-FFF2-40B4-BE49-F238E27FC236}">
                <a16:creationId xmlns:a16="http://schemas.microsoft.com/office/drawing/2014/main" id="{2680370B-73A1-42FE-689E-36D9025DBEC7}"/>
              </a:ext>
            </a:extLst>
          </p:cNvPr>
          <p:cNvCxnSpPr/>
          <p:nvPr/>
        </p:nvCxnSpPr>
        <p:spPr>
          <a:xfrm>
            <a:off x="2584580" y="2822210"/>
            <a:ext cx="1884783" cy="105932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01808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1,006,786 Garbage Images, Stock Photos, 3D objects, &amp; Vectors | Shutterstock">
            <a:extLst>
              <a:ext uri="{FF2B5EF4-FFF2-40B4-BE49-F238E27FC236}">
                <a16:creationId xmlns:a16="http://schemas.microsoft.com/office/drawing/2014/main" id="{20796605-FCD3-5837-FCA2-A5C7DA45B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558" y="1817915"/>
            <a:ext cx="3327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1,006,786 Garbage Images, Stock Photos, 3D objects, &amp; Vectors | Shutterstock">
            <a:extLst>
              <a:ext uri="{FF2B5EF4-FFF2-40B4-BE49-F238E27FC236}">
                <a16:creationId xmlns:a16="http://schemas.microsoft.com/office/drawing/2014/main" id="{7B69DAC7-35BE-D3ED-F574-7B5620134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962710" y="1817915"/>
            <a:ext cx="3327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ówne 6">
            <a:extLst>
              <a:ext uri="{FF2B5EF4-FFF2-40B4-BE49-F238E27FC236}">
                <a16:creationId xmlns:a16="http://schemas.microsoft.com/office/drawing/2014/main" id="{431169FB-3F39-9C9E-B15B-AB8963ED5583}"/>
              </a:ext>
            </a:extLst>
          </p:cNvPr>
          <p:cNvSpPr/>
          <p:nvPr/>
        </p:nvSpPr>
        <p:spPr>
          <a:xfrm>
            <a:off x="5094515" y="2509935"/>
            <a:ext cx="1315616" cy="1054359"/>
          </a:xfrm>
          <a:prstGeom prst="mathEqua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18668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CD00AF-1FE4-8385-CB80-6C0BED94D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Środowisko pracy i zabawy</a:t>
            </a:r>
          </a:p>
        </p:txBody>
      </p:sp>
      <p:pic>
        <p:nvPicPr>
          <p:cNvPr id="7" name="Obraz 6" descr="Obraz zawierający tekst, zrzut ekranu, oprogramowanie, Strona internetowa&#10;&#10;Opis wygenerowany automatycznie">
            <a:extLst>
              <a:ext uri="{FF2B5EF4-FFF2-40B4-BE49-F238E27FC236}">
                <a16:creationId xmlns:a16="http://schemas.microsoft.com/office/drawing/2014/main" id="{3ADEC93D-39D6-A167-165F-5AC50658D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289" y="1446245"/>
            <a:ext cx="8338457" cy="5211536"/>
          </a:xfrm>
          <a:prstGeom prst="rect">
            <a:avLst/>
          </a:prstGeom>
        </p:spPr>
      </p:pic>
      <p:sp>
        <p:nvSpPr>
          <p:cNvPr id="8" name="Para nawiasów 7">
            <a:extLst>
              <a:ext uri="{FF2B5EF4-FFF2-40B4-BE49-F238E27FC236}">
                <a16:creationId xmlns:a16="http://schemas.microsoft.com/office/drawing/2014/main" id="{F833B6F9-D2FC-2243-2FBD-3CB8E168D616}"/>
              </a:ext>
            </a:extLst>
          </p:cNvPr>
          <p:cNvSpPr/>
          <p:nvPr/>
        </p:nvSpPr>
        <p:spPr>
          <a:xfrm>
            <a:off x="8388220" y="2911151"/>
            <a:ext cx="1810139" cy="3760237"/>
          </a:xfrm>
          <a:prstGeom prst="bracket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125722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781F1F9-1A55-A98E-77B8-1716909D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Negocjacje z modelem </a:t>
            </a: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E5D7568E-17DD-3C86-906C-E51D06B45CB0}"/>
              </a:ext>
            </a:extLst>
          </p:cNvPr>
          <p:cNvSpPr/>
          <p:nvPr/>
        </p:nvSpPr>
        <p:spPr>
          <a:xfrm>
            <a:off x="1195870" y="2248674"/>
            <a:ext cx="1511559" cy="14742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Sformułuj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AACD5091-151A-D4EE-6416-9D4394B8B3C2}"/>
              </a:ext>
            </a:extLst>
          </p:cNvPr>
          <p:cNvSpPr/>
          <p:nvPr/>
        </p:nvSpPr>
        <p:spPr>
          <a:xfrm>
            <a:off x="3944512" y="2248672"/>
            <a:ext cx="1511559" cy="14742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Zapytaj</a:t>
            </a:r>
          </a:p>
        </p:txBody>
      </p:sp>
      <p:cxnSp>
        <p:nvCxnSpPr>
          <p:cNvPr id="6" name="Łącznik prosty ze strzałką 5">
            <a:extLst>
              <a:ext uri="{FF2B5EF4-FFF2-40B4-BE49-F238E27FC236}">
                <a16:creationId xmlns:a16="http://schemas.microsoft.com/office/drawing/2014/main" id="{AA0D5616-23F2-0479-A4C4-42646E40EEF6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707429" y="2985791"/>
            <a:ext cx="1237083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mb 6">
            <a:extLst>
              <a:ext uri="{FF2B5EF4-FFF2-40B4-BE49-F238E27FC236}">
                <a16:creationId xmlns:a16="http://schemas.microsoft.com/office/drawing/2014/main" id="{E1BBF9EC-7BCC-764F-BCB5-ABFBEE56C4BD}"/>
              </a:ext>
            </a:extLst>
          </p:cNvPr>
          <p:cNvSpPr/>
          <p:nvPr/>
        </p:nvSpPr>
        <p:spPr>
          <a:xfrm>
            <a:off x="6400799" y="2164696"/>
            <a:ext cx="2127380" cy="1707508"/>
          </a:xfrm>
          <a:prstGeom prst="diamond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Czy dobrze ?</a:t>
            </a:r>
          </a:p>
        </p:txBody>
      </p:sp>
      <p:cxnSp>
        <p:nvCxnSpPr>
          <p:cNvPr id="9" name="Łącznik prosty ze strzałką 8">
            <a:extLst>
              <a:ext uri="{FF2B5EF4-FFF2-40B4-BE49-F238E27FC236}">
                <a16:creationId xmlns:a16="http://schemas.microsoft.com/office/drawing/2014/main" id="{8F561DF6-09B0-425A-9CCD-8AF3AF2703D0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5456071" y="2985791"/>
            <a:ext cx="944728" cy="326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rostokąt 11">
            <a:extLst>
              <a:ext uri="{FF2B5EF4-FFF2-40B4-BE49-F238E27FC236}">
                <a16:creationId xmlns:a16="http://schemas.microsoft.com/office/drawing/2014/main" id="{312F10FD-55C0-2AA6-E5BF-59E848AD276A}"/>
              </a:ext>
            </a:extLst>
          </p:cNvPr>
          <p:cNvSpPr/>
          <p:nvPr/>
        </p:nvSpPr>
        <p:spPr>
          <a:xfrm>
            <a:off x="3935182" y="4544004"/>
            <a:ext cx="1520889" cy="1436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Dostosuj i zapytaj</a:t>
            </a:r>
          </a:p>
        </p:txBody>
      </p:sp>
      <p:cxnSp>
        <p:nvCxnSpPr>
          <p:cNvPr id="14" name="Łącznik łamany 13">
            <a:extLst>
              <a:ext uri="{FF2B5EF4-FFF2-40B4-BE49-F238E27FC236}">
                <a16:creationId xmlns:a16="http://schemas.microsoft.com/office/drawing/2014/main" id="{3E218FEE-2886-257F-B7F2-B206093D3AEB}"/>
              </a:ext>
            </a:extLst>
          </p:cNvPr>
          <p:cNvCxnSpPr>
            <a:stCxn id="7" idx="2"/>
            <a:endCxn id="12" idx="3"/>
          </p:cNvCxnSpPr>
          <p:nvPr/>
        </p:nvCxnSpPr>
        <p:spPr>
          <a:xfrm rot="5400000">
            <a:off x="5765152" y="3563123"/>
            <a:ext cx="1390257" cy="200841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Łącznik łamany 15">
            <a:extLst>
              <a:ext uri="{FF2B5EF4-FFF2-40B4-BE49-F238E27FC236}">
                <a16:creationId xmlns:a16="http://schemas.microsoft.com/office/drawing/2014/main" id="{D3957AB2-D85D-268D-6684-2872A987A75A}"/>
              </a:ext>
            </a:extLst>
          </p:cNvPr>
          <p:cNvCxnSpPr>
            <a:stCxn id="12" idx="0"/>
            <a:endCxn id="5" idx="2"/>
          </p:cNvCxnSpPr>
          <p:nvPr/>
        </p:nvCxnSpPr>
        <p:spPr>
          <a:xfrm rot="5400000" flipH="1" flipV="1">
            <a:off x="4287412" y="4131125"/>
            <a:ext cx="821095" cy="46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rostokąt 16">
            <a:extLst>
              <a:ext uri="{FF2B5EF4-FFF2-40B4-BE49-F238E27FC236}">
                <a16:creationId xmlns:a16="http://schemas.microsoft.com/office/drawing/2014/main" id="{504335A6-3B8E-78B0-C0AD-B2336462A21F}"/>
              </a:ext>
            </a:extLst>
          </p:cNvPr>
          <p:cNvSpPr/>
          <p:nvPr/>
        </p:nvSpPr>
        <p:spPr>
          <a:xfrm>
            <a:off x="9070129" y="2299993"/>
            <a:ext cx="1520889" cy="1436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O to mi chodziło</a:t>
            </a:r>
          </a:p>
        </p:txBody>
      </p:sp>
      <p:cxnSp>
        <p:nvCxnSpPr>
          <p:cNvPr id="19" name="Łącznik prosty ze strzałką 18">
            <a:extLst>
              <a:ext uri="{FF2B5EF4-FFF2-40B4-BE49-F238E27FC236}">
                <a16:creationId xmlns:a16="http://schemas.microsoft.com/office/drawing/2014/main" id="{8406B2EA-2851-5BE9-2C73-7F25AEA540E9}"/>
              </a:ext>
            </a:extLst>
          </p:cNvPr>
          <p:cNvCxnSpPr>
            <a:stCxn id="7" idx="3"/>
            <a:endCxn id="17" idx="1"/>
          </p:cNvCxnSpPr>
          <p:nvPr/>
        </p:nvCxnSpPr>
        <p:spPr>
          <a:xfrm>
            <a:off x="8528179" y="3018450"/>
            <a:ext cx="5419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00835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C8658C4-25CF-98F9-FB38-2831CDD15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442C5780-B03F-5D83-1E6C-C5DDB8FA11C9}"/>
              </a:ext>
            </a:extLst>
          </p:cNvPr>
          <p:cNvSpPr txBox="1"/>
          <p:nvPr/>
        </p:nvSpPr>
        <p:spPr>
          <a:xfrm>
            <a:off x="2871496" y="1877300"/>
            <a:ext cx="609755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pl-PL" b="1" i="0" dirty="0">
                <a:effectLst/>
                <a:latin typeface="+mj-lt"/>
              </a:rPr>
              <a:t>Użytkownik</a:t>
            </a:r>
            <a:r>
              <a:rPr lang="pl-PL" b="0" i="0" dirty="0">
                <a:effectLst/>
                <a:latin typeface="+mj-lt"/>
              </a:rPr>
              <a:t>: Opowiedz mi o latach 60.</a:t>
            </a:r>
          </a:p>
          <a:p>
            <a:pPr algn="l">
              <a:buFont typeface="+mj-lt"/>
              <a:buAutoNum type="arabicPeriod"/>
            </a:pPr>
            <a:r>
              <a:rPr lang="pl-PL" b="1" i="0" dirty="0">
                <a:effectLst/>
                <a:latin typeface="+mj-lt"/>
              </a:rPr>
              <a:t>Model</a:t>
            </a:r>
            <a:r>
              <a:rPr lang="pl-PL" b="0" i="0" dirty="0">
                <a:effectLst/>
                <a:latin typeface="+mj-lt"/>
              </a:rPr>
              <a:t>: Lata 60. XX wieku były ważnym okresem w historii, charakteryzującym się rewolucjami kulturowymi, politycznymi i społecznymi.</a:t>
            </a:r>
          </a:p>
          <a:p>
            <a:pPr algn="l">
              <a:buFont typeface="+mj-lt"/>
              <a:buAutoNum type="arabicPeriod"/>
            </a:pPr>
            <a:r>
              <a:rPr lang="pl-PL" b="1" i="0" dirty="0">
                <a:effectLst/>
                <a:latin typeface="+mj-lt"/>
              </a:rPr>
              <a:t>Użytkownik</a:t>
            </a:r>
            <a:r>
              <a:rPr lang="pl-PL" b="0" i="0" dirty="0">
                <a:effectLst/>
                <a:latin typeface="+mj-lt"/>
              </a:rPr>
              <a:t>: Chciałbym dowiedzieć się więcej o muzyce w latach 60. w USA.</a:t>
            </a:r>
          </a:p>
          <a:p>
            <a:pPr algn="l">
              <a:buFont typeface="+mj-lt"/>
              <a:buAutoNum type="arabicPeriod"/>
            </a:pPr>
            <a:r>
              <a:rPr lang="pl-PL" b="1" i="0" dirty="0">
                <a:effectLst/>
                <a:latin typeface="+mj-lt"/>
              </a:rPr>
              <a:t>Model</a:t>
            </a:r>
            <a:r>
              <a:rPr lang="pl-PL" b="0" i="0" dirty="0">
                <a:effectLst/>
                <a:latin typeface="+mj-lt"/>
              </a:rPr>
              <a:t>: W latach 60. w USA muzyka rockowa i pop stały się niezwykle popularne. To dekada, w której pojawiły się takie zespoły jak The Beatles, The Rolling Stones i The Beach </a:t>
            </a:r>
            <a:r>
              <a:rPr lang="pl-PL" b="0" i="0" dirty="0" err="1">
                <a:effectLst/>
                <a:latin typeface="+mj-lt"/>
              </a:rPr>
              <a:t>Boys</a:t>
            </a:r>
            <a:r>
              <a:rPr lang="pl-PL" b="0" i="0" dirty="0">
                <a:effectLst/>
                <a:latin typeface="+mj-lt"/>
              </a:rPr>
              <a:t>...</a:t>
            </a:r>
          </a:p>
          <a:p>
            <a:pPr algn="l"/>
            <a:r>
              <a:rPr lang="pl-PL" b="0" i="0" dirty="0">
                <a:effectLst/>
                <a:latin typeface="+mj-lt"/>
              </a:rPr>
              <a:t>Negocjacje z modelem mogą być szczególnie przydatne w sytuacjach, gdy potrzebujemy bardziej szczegółowej, precyzyjnej lub specyficznej informacji od modelu. Umożliwiają one bardziej interaktywną i dynamiczną komunikację, zamiast polegania na jednorazowych zapytaniach i odpowiedziach.</a:t>
            </a:r>
          </a:p>
        </p:txBody>
      </p:sp>
    </p:spTree>
    <p:extLst>
      <p:ext uri="{BB962C8B-B14F-4D97-AF65-F5344CB8AC3E}">
        <p14:creationId xmlns:p14="http://schemas.microsoft.com/office/powerpoint/2010/main" val="500198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930938A-04EF-06E4-AE9A-11AEA0B60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 co możemy teraz ? </a:t>
            </a:r>
          </a:p>
        </p:txBody>
      </p:sp>
      <p:pic>
        <p:nvPicPr>
          <p:cNvPr id="4" name="Nagranie_selenium.mov">
            <a:hlinkClick r:id="" action="ppaction://media"/>
            <a:extLst>
              <a:ext uri="{FF2B5EF4-FFF2-40B4-BE49-F238E27FC236}">
                <a16:creationId xmlns:a16="http://schemas.microsoft.com/office/drawing/2014/main" id="{AD7F7FDC-E4EB-1080-A46A-9772E61B91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0526" y="1433099"/>
            <a:ext cx="11230947" cy="505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86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1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936DCF3-4A4C-DA72-2157-9626122DC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 co możemy teraz</a:t>
            </a:r>
          </a:p>
        </p:txBody>
      </p:sp>
      <p:pic>
        <p:nvPicPr>
          <p:cNvPr id="4" name="Nagranie_soap.mov">
            <a:hlinkClick r:id="" action="ppaction://media"/>
            <a:extLst>
              <a:ext uri="{FF2B5EF4-FFF2-40B4-BE49-F238E27FC236}">
                <a16:creationId xmlns:a16="http://schemas.microsoft.com/office/drawing/2014/main" id="{F329DB39-9266-2611-510A-73EB4BC136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407400"/>
            <a:ext cx="10811069" cy="487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0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2AFD076-E2EE-97C9-717C-66572F8FD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Przyszłość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DA2BD6FA-DC03-968C-8F0D-C65EBE57F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489" y="1504269"/>
            <a:ext cx="9089572" cy="511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918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36DC6C3-3FFA-8A7D-36F5-AACEA2AFB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Przedwstęp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F13F4AC-3E6F-6B25-7A57-5C63A1AC42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7666819"/>
              </p:ext>
            </p:extLst>
          </p:nvPr>
        </p:nvGraphicFramePr>
        <p:xfrm>
          <a:off x="5474996" y="2081936"/>
          <a:ext cx="4788678" cy="3563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trzałka w prawo 5">
            <a:extLst>
              <a:ext uri="{FF2B5EF4-FFF2-40B4-BE49-F238E27FC236}">
                <a16:creationId xmlns:a16="http://schemas.microsoft.com/office/drawing/2014/main" id="{98992F9C-A548-B34E-498E-98AB420EDF30}"/>
              </a:ext>
            </a:extLst>
          </p:cNvPr>
          <p:cNvSpPr/>
          <p:nvPr/>
        </p:nvSpPr>
        <p:spPr>
          <a:xfrm>
            <a:off x="4180114" y="2369976"/>
            <a:ext cx="2127379" cy="793102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F715AA44-2191-B46D-4398-24903C2B24E5}"/>
              </a:ext>
            </a:extLst>
          </p:cNvPr>
          <p:cNvSpPr txBox="1"/>
          <p:nvPr/>
        </p:nvSpPr>
        <p:spPr>
          <a:xfrm>
            <a:off x="2146040" y="2443361"/>
            <a:ext cx="1875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Software Development 3.0</a:t>
            </a:r>
          </a:p>
        </p:txBody>
      </p:sp>
      <p:sp>
        <p:nvSpPr>
          <p:cNvPr id="8" name="Strzałka w prawo 7">
            <a:extLst>
              <a:ext uri="{FF2B5EF4-FFF2-40B4-BE49-F238E27FC236}">
                <a16:creationId xmlns:a16="http://schemas.microsoft.com/office/drawing/2014/main" id="{E677E76F-4BBE-12DE-4E89-55B0946F57DB}"/>
              </a:ext>
            </a:extLst>
          </p:cNvPr>
          <p:cNvSpPr/>
          <p:nvPr/>
        </p:nvSpPr>
        <p:spPr>
          <a:xfrm>
            <a:off x="3768012" y="3600979"/>
            <a:ext cx="2127379" cy="793102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0FF9A5DD-BC6E-3663-7157-737B18C57080}"/>
              </a:ext>
            </a:extLst>
          </p:cNvPr>
          <p:cNvSpPr txBox="1"/>
          <p:nvPr/>
        </p:nvSpPr>
        <p:spPr>
          <a:xfrm>
            <a:off x="1733938" y="3674364"/>
            <a:ext cx="1875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Software Development 2.0</a:t>
            </a:r>
          </a:p>
        </p:txBody>
      </p:sp>
      <p:sp>
        <p:nvSpPr>
          <p:cNvPr id="10" name="Strzałka w prawo 9">
            <a:extLst>
              <a:ext uri="{FF2B5EF4-FFF2-40B4-BE49-F238E27FC236}">
                <a16:creationId xmlns:a16="http://schemas.microsoft.com/office/drawing/2014/main" id="{CA2FF4D9-20E7-F165-B16B-5E6AB493110E}"/>
              </a:ext>
            </a:extLst>
          </p:cNvPr>
          <p:cNvSpPr/>
          <p:nvPr/>
        </p:nvSpPr>
        <p:spPr>
          <a:xfrm>
            <a:off x="3347617" y="4711011"/>
            <a:ext cx="2127379" cy="793102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777499EB-5FFA-EDA8-5CD0-ADE059D02D19}"/>
              </a:ext>
            </a:extLst>
          </p:cNvPr>
          <p:cNvSpPr txBox="1"/>
          <p:nvPr/>
        </p:nvSpPr>
        <p:spPr>
          <a:xfrm>
            <a:off x="1313543" y="4784396"/>
            <a:ext cx="1875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Software Development 1.0</a:t>
            </a:r>
          </a:p>
        </p:txBody>
      </p:sp>
    </p:spTree>
    <p:extLst>
      <p:ext uri="{BB962C8B-B14F-4D97-AF65-F5344CB8AC3E}">
        <p14:creationId xmlns:p14="http://schemas.microsoft.com/office/powerpoint/2010/main" val="12073991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1BAC4C4-F97A-B907-52EB-1DDD8D5C7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Przyszłość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4833C95-B837-6857-9047-40A9E6176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- Analiza obrazu za pomocą LLM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E33318A-41DB-2A33-27D5-14BE17E59E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2DDE240F-5AB6-A12F-C04E-C2EC17BCA5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7BECA77E-ED1E-2E16-E46F-7527E0E59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7812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4617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uch zatrzymujący w szachu na szachownicy">
            <a:extLst>
              <a:ext uri="{FF2B5EF4-FFF2-40B4-BE49-F238E27FC236}">
                <a16:creationId xmlns:a16="http://schemas.microsoft.com/office/drawing/2014/main" id="{F40184E2-F0A4-834E-344C-874323B632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76" r="34563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6479A2C-2236-F914-14AA-3230CBCE8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sz="2000"/>
              <a:t>KONIEC</a:t>
            </a:r>
          </a:p>
        </p:txBody>
      </p:sp>
    </p:spTree>
    <p:extLst>
      <p:ext uri="{BB962C8B-B14F-4D97-AF65-F5344CB8AC3E}">
        <p14:creationId xmlns:p14="http://schemas.microsoft.com/office/powerpoint/2010/main" val="3750591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wal 12">
            <a:extLst>
              <a:ext uri="{FF2B5EF4-FFF2-40B4-BE49-F238E27FC236}">
                <a16:creationId xmlns:a16="http://schemas.microsoft.com/office/drawing/2014/main" id="{45C65426-FE6A-DD48-2BCA-E8E9091BEAA3}"/>
              </a:ext>
            </a:extLst>
          </p:cNvPr>
          <p:cNvSpPr/>
          <p:nvPr/>
        </p:nvSpPr>
        <p:spPr>
          <a:xfrm>
            <a:off x="-307525" y="-143620"/>
            <a:ext cx="7530587" cy="650142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Owal 4">
            <a:extLst>
              <a:ext uri="{FF2B5EF4-FFF2-40B4-BE49-F238E27FC236}">
                <a16:creationId xmlns:a16="http://schemas.microsoft.com/office/drawing/2014/main" id="{962B814C-1409-6129-A03F-17BCD91DB208}"/>
              </a:ext>
            </a:extLst>
          </p:cNvPr>
          <p:cNvSpPr/>
          <p:nvPr/>
        </p:nvSpPr>
        <p:spPr>
          <a:xfrm>
            <a:off x="-668693" y="0"/>
            <a:ext cx="5520611" cy="4613988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Owal 3">
            <a:extLst>
              <a:ext uri="{FF2B5EF4-FFF2-40B4-BE49-F238E27FC236}">
                <a16:creationId xmlns:a16="http://schemas.microsoft.com/office/drawing/2014/main" id="{1C7966E2-E6CE-FE42-E99F-DC1210C33282}"/>
              </a:ext>
            </a:extLst>
          </p:cNvPr>
          <p:cNvSpPr/>
          <p:nvPr/>
        </p:nvSpPr>
        <p:spPr>
          <a:xfrm>
            <a:off x="-1184988" y="-466531"/>
            <a:ext cx="4077477" cy="3573625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 err="1"/>
              <a:t>Large</a:t>
            </a:r>
            <a:r>
              <a:rPr lang="pl-PL" dirty="0"/>
              <a:t> Language </a:t>
            </a:r>
            <a:r>
              <a:rPr lang="pl-PL" dirty="0" err="1"/>
              <a:t>Models</a:t>
            </a:r>
            <a:endParaRPr lang="pl-PL" dirty="0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C0E6F0E8-2F4F-54C9-9129-C1C23B0A3AA8}"/>
              </a:ext>
            </a:extLst>
          </p:cNvPr>
          <p:cNvSpPr txBox="1"/>
          <p:nvPr/>
        </p:nvSpPr>
        <p:spPr>
          <a:xfrm>
            <a:off x="3041779" y="1320281"/>
            <a:ext cx="12876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 err="1"/>
              <a:t>Text</a:t>
            </a:r>
            <a:r>
              <a:rPr lang="pl-PL" sz="1200" dirty="0"/>
              <a:t> </a:t>
            </a:r>
            <a:r>
              <a:rPr lang="pl-PL" sz="1200" dirty="0" err="1"/>
              <a:t>classification</a:t>
            </a:r>
            <a:endParaRPr lang="pl-PL" sz="1200" dirty="0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CB2AFD84-2B62-FE95-5F66-7EE1417831E7}"/>
              </a:ext>
            </a:extLst>
          </p:cNvPr>
          <p:cNvSpPr txBox="1"/>
          <p:nvPr/>
        </p:nvSpPr>
        <p:spPr>
          <a:xfrm>
            <a:off x="3564293" y="1780591"/>
            <a:ext cx="12876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 err="1"/>
              <a:t>Classification</a:t>
            </a:r>
            <a:endParaRPr lang="pl-PL" sz="1200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5DE223B5-59F4-F9EB-C804-93EE4134115F}"/>
              </a:ext>
            </a:extLst>
          </p:cNvPr>
          <p:cNvSpPr txBox="1"/>
          <p:nvPr/>
        </p:nvSpPr>
        <p:spPr>
          <a:xfrm>
            <a:off x="3041000" y="2606710"/>
            <a:ext cx="1844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/>
              <a:t>Knowledge </a:t>
            </a:r>
            <a:r>
              <a:rPr lang="pl-PL" sz="1200" dirty="0" err="1"/>
              <a:t>Answering</a:t>
            </a:r>
            <a:endParaRPr lang="pl-PL" sz="1200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EB25A886-122E-672E-3F81-421157584077}"/>
              </a:ext>
            </a:extLst>
          </p:cNvPr>
          <p:cNvSpPr txBox="1"/>
          <p:nvPr/>
        </p:nvSpPr>
        <p:spPr>
          <a:xfrm>
            <a:off x="3056551" y="3161405"/>
            <a:ext cx="1015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 err="1"/>
              <a:t>Translation</a:t>
            </a:r>
            <a:endParaRPr lang="pl-PL" sz="1200" dirty="0"/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1077FE48-843A-876D-1CB3-AC47CBF56E08}"/>
              </a:ext>
            </a:extLst>
          </p:cNvPr>
          <p:cNvSpPr txBox="1"/>
          <p:nvPr/>
        </p:nvSpPr>
        <p:spPr>
          <a:xfrm>
            <a:off x="2442286" y="3656214"/>
            <a:ext cx="10154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 err="1"/>
              <a:t>Transcripts</a:t>
            </a:r>
            <a:endParaRPr lang="pl-PL" sz="1200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8945B90C-69AF-F094-D8B5-787C0D1A1CC0}"/>
              </a:ext>
            </a:extLst>
          </p:cNvPr>
          <p:cNvSpPr txBox="1"/>
          <p:nvPr/>
        </p:nvSpPr>
        <p:spPr>
          <a:xfrm>
            <a:off x="1085458" y="4023779"/>
            <a:ext cx="15364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/>
              <a:t>Dialog </a:t>
            </a:r>
            <a:r>
              <a:rPr lang="pl-PL" sz="1200" dirty="0" err="1"/>
              <a:t>generation</a:t>
            </a:r>
            <a:endParaRPr lang="pl-PL" sz="1200" dirty="0"/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9FDCB25D-316B-C1E9-9C3C-BEFD1DA56CD1}"/>
              </a:ext>
            </a:extLst>
          </p:cNvPr>
          <p:cNvSpPr txBox="1"/>
          <p:nvPr/>
        </p:nvSpPr>
        <p:spPr>
          <a:xfrm>
            <a:off x="85528" y="3494748"/>
            <a:ext cx="15364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/>
              <a:t>Data </a:t>
            </a:r>
            <a:r>
              <a:rPr lang="pl-PL" sz="1200" dirty="0" err="1"/>
              <a:t>generation</a:t>
            </a:r>
            <a:endParaRPr lang="pl-PL" sz="1200" dirty="0"/>
          </a:p>
        </p:txBody>
      </p:sp>
      <p:pic>
        <p:nvPicPr>
          <p:cNvPr id="1026" name="Picture 2" descr="LLAMA 2 - Get Started With Meta's Newest Open Source ChatGPT Contender -  YouTube">
            <a:extLst>
              <a:ext uri="{FF2B5EF4-FFF2-40B4-BE49-F238E27FC236}">
                <a16:creationId xmlns:a16="http://schemas.microsoft.com/office/drawing/2014/main" id="{AD757749-FF3B-6203-3A2E-BD38260DF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8213" y="1919090"/>
            <a:ext cx="1004620" cy="562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penAI i ChatGPT: Wszystko, co chcielibyście wiedzieć | AppMaster">
            <a:extLst>
              <a:ext uri="{FF2B5EF4-FFF2-40B4-BE49-F238E27FC236}">
                <a16:creationId xmlns:a16="http://schemas.microsoft.com/office/drawing/2014/main" id="{4B65C094-D27C-0591-0140-6D40BC021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385" y="2925394"/>
            <a:ext cx="842895" cy="472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1000logos.net/wp-content/uploads/2023/05/Bard-AI-L...">
            <a:extLst>
              <a:ext uri="{FF2B5EF4-FFF2-40B4-BE49-F238E27FC236}">
                <a16:creationId xmlns:a16="http://schemas.microsoft.com/office/drawing/2014/main" id="{75EE9AA4-2AD2-4EEE-645D-43A2F6B51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3105" y="3794713"/>
            <a:ext cx="842895" cy="474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pole tekstowe 15">
            <a:extLst>
              <a:ext uri="{FF2B5EF4-FFF2-40B4-BE49-F238E27FC236}">
                <a16:creationId xmlns:a16="http://schemas.microsoft.com/office/drawing/2014/main" id="{A041AC2E-8053-16AB-CD66-52C8F1DD019F}"/>
              </a:ext>
            </a:extLst>
          </p:cNvPr>
          <p:cNvSpPr txBox="1"/>
          <p:nvPr/>
        </p:nvSpPr>
        <p:spPr>
          <a:xfrm>
            <a:off x="4635338" y="4584742"/>
            <a:ext cx="640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/>
              <a:t>Godel</a:t>
            </a:r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1E8310FF-61EF-BC72-5099-C149CD855ED7}"/>
              </a:ext>
            </a:extLst>
          </p:cNvPr>
          <p:cNvSpPr txBox="1"/>
          <p:nvPr/>
        </p:nvSpPr>
        <p:spPr>
          <a:xfrm>
            <a:off x="4102353" y="4853452"/>
            <a:ext cx="8273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/>
              <a:t>GPT4ALL</a:t>
            </a:r>
          </a:p>
        </p:txBody>
      </p:sp>
      <p:sp>
        <p:nvSpPr>
          <p:cNvPr id="18" name="AutoShape 10" descr="Bloom AI">
            <a:extLst>
              <a:ext uri="{FF2B5EF4-FFF2-40B4-BE49-F238E27FC236}">
                <a16:creationId xmlns:a16="http://schemas.microsoft.com/office/drawing/2014/main" id="{751BAB87-56D6-B3C3-86F1-35EC4961B2B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sp>
        <p:nvSpPr>
          <p:cNvPr id="19" name="AutoShape 12" descr="Bloom AI">
            <a:extLst>
              <a:ext uri="{FF2B5EF4-FFF2-40B4-BE49-F238E27FC236}">
                <a16:creationId xmlns:a16="http://schemas.microsoft.com/office/drawing/2014/main" id="{938F7B6C-0834-0A77-E48A-A6A7243759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pic>
        <p:nvPicPr>
          <p:cNvPr id="1038" name="Picture 14" descr="BLOOM">
            <a:extLst>
              <a:ext uri="{FF2B5EF4-FFF2-40B4-BE49-F238E27FC236}">
                <a16:creationId xmlns:a16="http://schemas.microsoft.com/office/drawing/2014/main" id="{4F51D04E-66C9-427A-A9DD-2B754694D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3980" y="5050876"/>
            <a:ext cx="1149351" cy="487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Creating A Telegram Chatbot Using BlenderBot From Meta AI | by Cobus  Greyling | Medium">
            <a:extLst>
              <a:ext uri="{FF2B5EF4-FFF2-40B4-BE49-F238E27FC236}">
                <a16:creationId xmlns:a16="http://schemas.microsoft.com/office/drawing/2014/main" id="{25017DF9-B53D-CFAA-C929-65AA5F44D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345" y="5269360"/>
            <a:ext cx="827316" cy="536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824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5DFBAD7-BD8C-79D5-6DCA-560F8E14D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LLM</a:t>
            </a:r>
          </a:p>
        </p:txBody>
      </p:sp>
      <p:pic>
        <p:nvPicPr>
          <p:cNvPr id="1026" name="Picture 2" descr="The Future of Large Language Models (LLMs): Strategy, Opportunities and  Challenges">
            <a:extLst>
              <a:ext uri="{FF2B5EF4-FFF2-40B4-BE49-F238E27FC236}">
                <a16:creationId xmlns:a16="http://schemas.microsoft.com/office/drawing/2014/main" id="{08A68B06-2C47-2C6C-64F4-4D9556190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81" y="1453802"/>
            <a:ext cx="10086109" cy="475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123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F4D1941-691F-0D4F-2ABD-4357EA262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6608" y="882028"/>
            <a:ext cx="1142501" cy="6310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Token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ED7575E-88D2-B771-681D-46A7E5541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76457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Obraz 12" descr="Obraz zawierający tekst, oprogramowanie, zrzut ekranu, Strona internetowa&#10;&#10;Opis wygenerowany automatycznie">
            <a:extLst>
              <a:ext uri="{FF2B5EF4-FFF2-40B4-BE49-F238E27FC236}">
                <a16:creationId xmlns:a16="http://schemas.microsoft.com/office/drawing/2014/main" id="{F5FE1E1D-1BB7-7913-1E0D-4AE396961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35" y="1682403"/>
            <a:ext cx="6221895" cy="3499816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ole tekstowe 8">
            <a:extLst>
              <a:ext uri="{FF2B5EF4-FFF2-40B4-BE49-F238E27FC236}">
                <a16:creationId xmlns:a16="http://schemas.microsoft.com/office/drawing/2014/main" id="{7D8EB7BE-AB85-2520-E01D-A9A70E5D7B26}"/>
              </a:ext>
            </a:extLst>
          </p:cNvPr>
          <p:cNvSpPr txBox="1"/>
          <p:nvPr/>
        </p:nvSpPr>
        <p:spPr>
          <a:xfrm>
            <a:off x="7586500" y="1927475"/>
            <a:ext cx="4267200" cy="7224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https://</a:t>
            </a:r>
            <a:r>
              <a:rPr lang="en-US" sz="2000" dirty="0" err="1"/>
              <a:t>platform.openai.com</a:t>
            </a:r>
            <a:r>
              <a:rPr lang="en-US" sz="2000" dirty="0"/>
              <a:t>/tokenizer</a:t>
            </a:r>
          </a:p>
        </p:txBody>
      </p:sp>
    </p:spTree>
    <p:extLst>
      <p:ext uri="{BB962C8B-B14F-4D97-AF65-F5344CB8AC3E}">
        <p14:creationId xmlns:p14="http://schemas.microsoft.com/office/powerpoint/2010/main" val="2086609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A69AAE0-49D5-4C8B-8BA2-55898C00E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az 4" descr="Obraz zawierający meble, kreskówka, zabawka, w pomieszczeniu&#10;&#10;Opis wygenerowany automatycznie">
            <a:extLst>
              <a:ext uri="{FF2B5EF4-FFF2-40B4-BE49-F238E27FC236}">
                <a16:creationId xmlns:a16="http://schemas.microsoft.com/office/drawing/2014/main" id="{18EA4DBA-D442-12CC-43B8-351621CC32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80" r="2" b="2"/>
          <a:stretch/>
        </p:blipFill>
        <p:spPr>
          <a:xfrm>
            <a:off x="-4" y="-4"/>
            <a:ext cx="7534640" cy="6857984"/>
          </a:xfrm>
          <a:custGeom>
            <a:avLst/>
            <a:gdLst/>
            <a:ahLst/>
            <a:cxnLst/>
            <a:rect l="l" t="t" r="r" b="b"/>
            <a:pathLst>
              <a:path w="7534640" h="6857984">
                <a:moveTo>
                  <a:pt x="0" y="0"/>
                </a:moveTo>
                <a:lnTo>
                  <a:pt x="7534640" y="0"/>
                </a:lnTo>
                <a:lnTo>
                  <a:pt x="7534640" y="3832811"/>
                </a:lnTo>
                <a:lnTo>
                  <a:pt x="7344853" y="3826712"/>
                </a:lnTo>
                <a:cubicBezTo>
                  <a:pt x="7344853" y="3826712"/>
                  <a:pt x="7341511" y="3826712"/>
                  <a:pt x="7341511" y="3826712"/>
                </a:cubicBezTo>
                <a:cubicBezTo>
                  <a:pt x="7274667" y="3823370"/>
                  <a:pt x="7211169" y="3823370"/>
                  <a:pt x="7144324" y="3820027"/>
                </a:cubicBezTo>
                <a:cubicBezTo>
                  <a:pt x="6913719" y="3820027"/>
                  <a:pt x="6683113" y="3820027"/>
                  <a:pt x="6455848" y="3820027"/>
                </a:cubicBezTo>
                <a:cubicBezTo>
                  <a:pt x="6231926" y="3910265"/>
                  <a:pt x="5987951" y="3833396"/>
                  <a:pt x="5767372" y="3903581"/>
                </a:cubicBezTo>
                <a:cubicBezTo>
                  <a:pt x="5533423" y="3900239"/>
                  <a:pt x="5312845" y="3970423"/>
                  <a:pt x="5082238" y="4000503"/>
                </a:cubicBezTo>
                <a:cubicBezTo>
                  <a:pt x="4908446" y="4013871"/>
                  <a:pt x="4731314" y="3997160"/>
                  <a:pt x="4570892" y="4067345"/>
                </a:cubicBezTo>
                <a:cubicBezTo>
                  <a:pt x="4447233" y="4124161"/>
                  <a:pt x="4350312" y="4197688"/>
                  <a:pt x="4483996" y="4348083"/>
                </a:cubicBezTo>
                <a:cubicBezTo>
                  <a:pt x="4644419" y="4344742"/>
                  <a:pt x="4627708" y="4598742"/>
                  <a:pt x="4788129" y="4561979"/>
                </a:cubicBezTo>
                <a:cubicBezTo>
                  <a:pt x="4754709" y="4678954"/>
                  <a:pt x="4641076" y="4618795"/>
                  <a:pt x="4600971" y="4705690"/>
                </a:cubicBezTo>
                <a:cubicBezTo>
                  <a:pt x="4684524" y="4779217"/>
                  <a:pt x="4844945" y="4725744"/>
                  <a:pt x="4871683" y="4879480"/>
                </a:cubicBezTo>
                <a:cubicBezTo>
                  <a:pt x="4838262" y="5039902"/>
                  <a:pt x="4945210" y="5019849"/>
                  <a:pt x="5032105" y="5029876"/>
                </a:cubicBezTo>
                <a:cubicBezTo>
                  <a:pt x="5239317" y="5049930"/>
                  <a:pt x="5439843" y="5063297"/>
                  <a:pt x="5643713" y="5096719"/>
                </a:cubicBezTo>
                <a:cubicBezTo>
                  <a:pt x="5693844" y="5106745"/>
                  <a:pt x="5810819" y="5083350"/>
                  <a:pt x="5800794" y="5186956"/>
                </a:cubicBezTo>
                <a:cubicBezTo>
                  <a:pt x="5790767" y="5270508"/>
                  <a:pt x="5700529" y="5240431"/>
                  <a:pt x="5643713" y="5243772"/>
                </a:cubicBezTo>
                <a:cubicBezTo>
                  <a:pt x="5329553" y="5283879"/>
                  <a:pt x="5012052" y="5220378"/>
                  <a:pt x="4701235" y="5223719"/>
                </a:cubicBezTo>
                <a:cubicBezTo>
                  <a:pt x="4664472" y="5223719"/>
                  <a:pt x="4657787" y="5334009"/>
                  <a:pt x="4577576" y="5297246"/>
                </a:cubicBezTo>
                <a:cubicBezTo>
                  <a:pt x="4788129" y="5397510"/>
                  <a:pt x="5767372" y="5424248"/>
                  <a:pt x="6094900" y="5477721"/>
                </a:cubicBezTo>
                <a:cubicBezTo>
                  <a:pt x="5754004" y="5858724"/>
                  <a:pt x="5429817" y="5628117"/>
                  <a:pt x="5159105" y="5842012"/>
                </a:cubicBezTo>
                <a:cubicBezTo>
                  <a:pt x="5159105" y="5842012"/>
                  <a:pt x="5212580" y="5842012"/>
                  <a:pt x="5443187" y="5912197"/>
                </a:cubicBezTo>
                <a:cubicBezTo>
                  <a:pt x="5627002" y="5969012"/>
                  <a:pt x="5536765" y="6049223"/>
                  <a:pt x="6001321" y="6202962"/>
                </a:cubicBezTo>
                <a:cubicBezTo>
                  <a:pt x="5824188" y="6253093"/>
                  <a:pt x="5593581" y="6156172"/>
                  <a:pt x="5506685" y="6416857"/>
                </a:cubicBezTo>
                <a:cubicBezTo>
                  <a:pt x="5643713" y="6463648"/>
                  <a:pt x="5807477" y="6420200"/>
                  <a:pt x="5904398" y="6543858"/>
                </a:cubicBezTo>
                <a:cubicBezTo>
                  <a:pt x="5934478" y="6580622"/>
                  <a:pt x="5964557" y="6604017"/>
                  <a:pt x="6001321" y="6624068"/>
                </a:cubicBezTo>
                <a:cubicBezTo>
                  <a:pt x="5984612" y="6630754"/>
                  <a:pt x="5964557" y="6637437"/>
                  <a:pt x="5951188" y="6644121"/>
                </a:cubicBezTo>
                <a:cubicBezTo>
                  <a:pt x="5977925" y="6667518"/>
                  <a:pt x="6663060" y="6794517"/>
                  <a:pt x="6836850" y="6797860"/>
                </a:cubicBezTo>
                <a:cubicBezTo>
                  <a:pt x="6761652" y="6822926"/>
                  <a:pt x="6636845" y="6844075"/>
                  <a:pt x="6553814" y="6856412"/>
                </a:cubicBezTo>
                <a:lnTo>
                  <a:pt x="6542822" y="6857984"/>
                </a:lnTo>
                <a:lnTo>
                  <a:pt x="0" y="6857984"/>
                </a:lnTo>
                <a:close/>
              </a:path>
            </a:pathLst>
          </a:cu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B906D243-FEF9-1265-DAB7-9E4B68169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3650" y="3962400"/>
            <a:ext cx="5505814" cy="169040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Jak komunikować się z tymi modelami ?</a:t>
            </a:r>
          </a:p>
        </p:txBody>
      </p:sp>
      <p:pic>
        <p:nvPicPr>
          <p:cNvPr id="7" name="Obraz 6" descr="Obraz zawierający meble, kreskówka, obuwie, krzesło&#10;&#10;Opis wygenerowany automatycznie">
            <a:extLst>
              <a:ext uri="{FF2B5EF4-FFF2-40B4-BE49-F238E27FC236}">
                <a16:creationId xmlns:a16="http://schemas.microsoft.com/office/drawing/2014/main" id="{9961C7EF-DB13-C464-82E5-E8BEBCB39E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960" r="-1" b="1608"/>
          <a:stretch/>
        </p:blipFill>
        <p:spPr>
          <a:xfrm>
            <a:off x="7653541" y="6"/>
            <a:ext cx="4538463" cy="3877247"/>
          </a:xfrm>
          <a:custGeom>
            <a:avLst/>
            <a:gdLst/>
            <a:ahLst/>
            <a:cxnLst/>
            <a:rect l="l" t="t" r="r" b="b"/>
            <a:pathLst>
              <a:path w="4538463" h="3877247">
                <a:moveTo>
                  <a:pt x="0" y="0"/>
                </a:moveTo>
                <a:lnTo>
                  <a:pt x="4538463" y="0"/>
                </a:lnTo>
                <a:lnTo>
                  <a:pt x="4538463" y="3437173"/>
                </a:lnTo>
                <a:lnTo>
                  <a:pt x="4530710" y="3429000"/>
                </a:lnTo>
                <a:cubicBezTo>
                  <a:pt x="4370289" y="3495842"/>
                  <a:pt x="4239946" y="3686344"/>
                  <a:pt x="4056129" y="3636211"/>
                </a:cubicBezTo>
                <a:cubicBezTo>
                  <a:pt x="3872313" y="3589422"/>
                  <a:pt x="3788760" y="3830055"/>
                  <a:pt x="3618310" y="3756528"/>
                </a:cubicBezTo>
                <a:cubicBezTo>
                  <a:pt x="3394389" y="3823371"/>
                  <a:pt x="3163783" y="3823371"/>
                  <a:pt x="2933176" y="3810002"/>
                </a:cubicBezTo>
                <a:cubicBezTo>
                  <a:pt x="2702570" y="3840081"/>
                  <a:pt x="2471962" y="3873503"/>
                  <a:pt x="2238015" y="3850107"/>
                </a:cubicBezTo>
                <a:cubicBezTo>
                  <a:pt x="2007408" y="3870161"/>
                  <a:pt x="1783486" y="3883529"/>
                  <a:pt x="1552880" y="3863476"/>
                </a:cubicBezTo>
                <a:cubicBezTo>
                  <a:pt x="1322274" y="3886870"/>
                  <a:pt x="1091667" y="3876844"/>
                  <a:pt x="864402" y="3860134"/>
                </a:cubicBezTo>
                <a:cubicBezTo>
                  <a:pt x="757455" y="3860134"/>
                  <a:pt x="653849" y="3856792"/>
                  <a:pt x="546902" y="3856792"/>
                </a:cubicBezTo>
                <a:cubicBezTo>
                  <a:pt x="404861" y="3850108"/>
                  <a:pt x="262821" y="3845095"/>
                  <a:pt x="120363" y="3840499"/>
                </a:cubicBezTo>
                <a:lnTo>
                  <a:pt x="0" y="3836632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8748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F70EB4A-FD0E-680B-D0CA-C484BB4B4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Prompt</a:t>
            </a:r>
            <a:r>
              <a:rPr lang="pl-PL" dirty="0"/>
              <a:t> Engineering (inżynieria poleceń)</a:t>
            </a: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FB87033F-8E9C-7C63-F30D-C57746EB6A75}"/>
              </a:ext>
            </a:extLst>
          </p:cNvPr>
          <p:cNvSpPr/>
          <p:nvPr/>
        </p:nvSpPr>
        <p:spPr>
          <a:xfrm>
            <a:off x="838200" y="2833391"/>
            <a:ext cx="1511559" cy="147423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Zaprojektuj co potrzebujesz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672018E1-5DAD-B398-B62E-6539C57A5549}"/>
              </a:ext>
            </a:extLst>
          </p:cNvPr>
          <p:cNvSpPr/>
          <p:nvPr/>
        </p:nvSpPr>
        <p:spPr>
          <a:xfrm>
            <a:off x="3586842" y="2833392"/>
            <a:ext cx="1511559" cy="14742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Sformułuj</a:t>
            </a:r>
          </a:p>
        </p:txBody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08EE824E-40AE-82A5-85B4-1F560BAB6DDF}"/>
              </a:ext>
            </a:extLst>
          </p:cNvPr>
          <p:cNvSpPr/>
          <p:nvPr/>
        </p:nvSpPr>
        <p:spPr>
          <a:xfrm>
            <a:off x="9084126" y="2833389"/>
            <a:ext cx="1511559" cy="1474237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Dostosuj</a:t>
            </a:r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1D1BD8DB-186C-F3C5-9B12-4205104E4C38}"/>
              </a:ext>
            </a:extLst>
          </p:cNvPr>
          <p:cNvSpPr/>
          <p:nvPr/>
        </p:nvSpPr>
        <p:spPr>
          <a:xfrm>
            <a:off x="6335484" y="2833390"/>
            <a:ext cx="1511559" cy="14742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Zapytaj</a:t>
            </a:r>
          </a:p>
        </p:txBody>
      </p:sp>
      <p:cxnSp>
        <p:nvCxnSpPr>
          <p:cNvPr id="9" name="Łącznik prosty ze strzałką 8">
            <a:extLst>
              <a:ext uri="{FF2B5EF4-FFF2-40B4-BE49-F238E27FC236}">
                <a16:creationId xmlns:a16="http://schemas.microsoft.com/office/drawing/2014/main" id="{76E11F57-B7E7-4BFA-D790-5623BA7D03CD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349759" y="3570510"/>
            <a:ext cx="12370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Łącznik prosty ze strzałką 10">
            <a:extLst>
              <a:ext uri="{FF2B5EF4-FFF2-40B4-BE49-F238E27FC236}">
                <a16:creationId xmlns:a16="http://schemas.microsoft.com/office/drawing/2014/main" id="{ABEB1E26-A090-D3AD-15D0-767F97D2B04D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5098401" y="3570509"/>
            <a:ext cx="1237083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Łącznik prosty ze strzałką 12">
            <a:extLst>
              <a:ext uri="{FF2B5EF4-FFF2-40B4-BE49-F238E27FC236}">
                <a16:creationId xmlns:a16="http://schemas.microsoft.com/office/drawing/2014/main" id="{189F3B73-2B69-DFC0-3F8B-65CEA1518038}"/>
              </a:ext>
            </a:extLst>
          </p:cNvPr>
          <p:cNvCxnSpPr>
            <a:stCxn id="7" idx="3"/>
            <a:endCxn id="6" idx="1"/>
          </p:cNvCxnSpPr>
          <p:nvPr/>
        </p:nvCxnSpPr>
        <p:spPr>
          <a:xfrm flipV="1">
            <a:off x="7847043" y="3570508"/>
            <a:ext cx="12370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619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C68DF4D2-5F7C-AD75-66A1-27FAF62A40BF}"/>
              </a:ext>
            </a:extLst>
          </p:cNvPr>
          <p:cNvSpPr txBox="1"/>
          <p:nvPr/>
        </p:nvSpPr>
        <p:spPr>
          <a:xfrm>
            <a:off x="1132501" y="893878"/>
            <a:ext cx="53056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b="1" dirty="0"/>
              <a:t>Jaka jest wartość Pi ? 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6183E191-BF32-0467-E5EC-D32EFBF366AA}"/>
              </a:ext>
            </a:extLst>
          </p:cNvPr>
          <p:cNvSpPr txBox="1"/>
          <p:nvPr/>
        </p:nvSpPr>
        <p:spPr>
          <a:xfrm>
            <a:off x="1565210" y="2418289"/>
            <a:ext cx="853051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3200" dirty="0"/>
              <a:t>Wartość liczby Pi to około 3,14159. Jest to liczba niewymierna, co oznacza, że nie można jej przedstawić jako ułamek. Pi jest stosunkiem obwodu okręgu do jego średnicy i jest jedną z najważniejszych i najbardziej znanych liczb w matematyce. </a:t>
            </a:r>
          </a:p>
        </p:txBody>
      </p:sp>
    </p:spTree>
    <p:extLst>
      <p:ext uri="{BB962C8B-B14F-4D97-AF65-F5344CB8AC3E}">
        <p14:creationId xmlns:p14="http://schemas.microsoft.com/office/powerpoint/2010/main" val="2062178932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2350</Words>
  <Application>Microsoft Macintosh PowerPoint</Application>
  <PresentationFormat>Panoramiczny</PresentationFormat>
  <Paragraphs>283</Paragraphs>
  <Slides>31</Slides>
  <Notes>0</Notes>
  <HiddenSlides>0</HiddenSlides>
  <MMClips>2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Motyw pakietu Office</vt:lpstr>
      <vt:lpstr>Prompt Engineering Software Development 3.0</vt:lpstr>
      <vt:lpstr>O mnie</vt:lpstr>
      <vt:lpstr>Przedwstęp</vt:lpstr>
      <vt:lpstr>Prezentacja programu PowerPoint</vt:lpstr>
      <vt:lpstr>LLM</vt:lpstr>
      <vt:lpstr>Token</vt:lpstr>
      <vt:lpstr>Jak komunikować się z tymi modelami ?</vt:lpstr>
      <vt:lpstr>Prompt Engineering (inżynieria poleceń)</vt:lpstr>
      <vt:lpstr>Prezentacja programu PowerPoint</vt:lpstr>
      <vt:lpstr>Anatomia prompt’a</vt:lpstr>
      <vt:lpstr>Jeszcze raz o liczbie PI</vt:lpstr>
      <vt:lpstr>Ważny aspekt </vt:lpstr>
      <vt:lpstr>Input (Context)</vt:lpstr>
      <vt:lpstr>Zapytajmy</vt:lpstr>
      <vt:lpstr>Inna metoda</vt:lpstr>
      <vt:lpstr>Ekstrakcja</vt:lpstr>
      <vt:lpstr>Ekstrakcja</vt:lpstr>
      <vt:lpstr>Ektrakcja zaawansowana:</vt:lpstr>
      <vt:lpstr>Techniki pracy Zero-Shot</vt:lpstr>
      <vt:lpstr>Multi-Shot</vt:lpstr>
      <vt:lpstr>Prompt Chaining</vt:lpstr>
      <vt:lpstr>Prompt Chaining</vt:lpstr>
      <vt:lpstr>Prezentacja programu PowerPoint</vt:lpstr>
      <vt:lpstr>Środowisko pracy i zabawy</vt:lpstr>
      <vt:lpstr>Negocjacje z modelem </vt:lpstr>
      <vt:lpstr>Przykład</vt:lpstr>
      <vt:lpstr>A co możemy teraz ? </vt:lpstr>
      <vt:lpstr>A co możemy teraz</vt:lpstr>
      <vt:lpstr>Przyszłość</vt:lpstr>
      <vt:lpstr>Przyszłość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Prompt Engineering Software Development 3.0</dc:title>
  <dc:creator>Jakub Gajda</dc:creator>
  <cp:lastModifiedBy>Jakub Gajda</cp:lastModifiedBy>
  <cp:revision>4</cp:revision>
  <dcterms:created xsi:type="dcterms:W3CDTF">2023-10-16T09:32:42Z</dcterms:created>
  <dcterms:modified xsi:type="dcterms:W3CDTF">2023-10-18T06:54:58Z</dcterms:modified>
</cp:coreProperties>
</file>

<file path=docProps/thumbnail.jpeg>
</file>